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554" r:id="rId3"/>
    <p:sldId id="563" r:id="rId4"/>
    <p:sldId id="560" r:id="rId5"/>
    <p:sldId id="270" r:id="rId6"/>
    <p:sldId id="263" r:id="rId7"/>
    <p:sldId id="271" r:id="rId8"/>
    <p:sldId id="264" r:id="rId9"/>
    <p:sldId id="528" r:id="rId10"/>
    <p:sldId id="534" r:id="rId11"/>
    <p:sldId id="494" r:id="rId12"/>
    <p:sldId id="561" r:id="rId13"/>
    <p:sldId id="272" r:id="rId14"/>
    <p:sldId id="266" r:id="rId15"/>
    <p:sldId id="535" r:id="rId16"/>
    <p:sldId id="278" r:id="rId17"/>
    <p:sldId id="562" r:id="rId18"/>
    <p:sldId id="539" r:id="rId19"/>
    <p:sldId id="540" r:id="rId20"/>
    <p:sldId id="541" r:id="rId21"/>
    <p:sldId id="538" r:id="rId22"/>
    <p:sldId id="537" r:id="rId23"/>
    <p:sldId id="553" r:id="rId24"/>
    <p:sldId id="273" r:id="rId25"/>
    <p:sldId id="542" r:id="rId26"/>
    <p:sldId id="268" r:id="rId27"/>
    <p:sldId id="279" r:id="rId28"/>
    <p:sldId id="543" r:id="rId29"/>
    <p:sldId id="551" r:id="rId30"/>
    <p:sldId id="552" r:id="rId31"/>
    <p:sldId id="545" r:id="rId32"/>
    <p:sldId id="548" r:id="rId33"/>
    <p:sldId id="274" r:id="rId34"/>
    <p:sldId id="267" r:id="rId35"/>
    <p:sldId id="549" r:id="rId36"/>
    <p:sldId id="550" r:id="rId37"/>
    <p:sldId id="351" r:id="rId38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0" autoAdjust="0"/>
    <p:restoredTop sz="92496" autoAdjust="0"/>
  </p:normalViewPr>
  <p:slideViewPr>
    <p:cSldViewPr snapToGrid="0">
      <p:cViewPr>
        <p:scale>
          <a:sx n="100" d="100"/>
          <a:sy n="100" d="100"/>
        </p:scale>
        <p:origin x="2112" y="264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55109-140B-9B40-A495-0B491E0B13F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301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55109-140B-9B40-A495-0B491E0B13F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104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B55109-140B-9B40-A495-0B491E0B13F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8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2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2" Type="http://schemas.openxmlformats.org/officeDocument/2006/relationships/notesSlide" Target="../notesSlides/notesSlide3.xml"/><Relationship Id="rId16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7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4" Type="http://schemas.openxmlformats.org/officeDocument/2006/relationships/image" Target="NUL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18" Type="http://schemas.openxmlformats.org/officeDocument/2006/relationships/image" Target="../media/image27.png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16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9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27.xml.rels><?xml version="1.0" encoding="UTF-8" standalone="yes"?>
<Relationships xmlns="http://schemas.openxmlformats.org/package/2006/relationships"><Relationship Id="rId13" Type="http://schemas.openxmlformats.org/officeDocument/2006/relationships/image" Target="NULL"/><Relationship Id="rId18" Type="http://schemas.openxmlformats.org/officeDocument/2006/relationships/image" Target="../media/image10.png"/><Relationship Id="rId3" Type="http://schemas.openxmlformats.org/officeDocument/2006/relationships/image" Target="NULL"/><Relationship Id="rId7" Type="http://schemas.openxmlformats.org/officeDocument/2006/relationships/image" Target="NULL"/><Relationship Id="rId17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4" Type="http://schemas.openxmlformats.org/officeDocument/2006/relationships/image" Target="NUL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18" Type="http://schemas.openxmlformats.org/officeDocument/2006/relationships/image" Target="../media/image6.png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2" Type="http://schemas.openxmlformats.org/officeDocument/2006/relationships/image" Target="NUL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../media/image4.png"/><Relationship Id="rId4" Type="http://schemas.openxmlformats.org/officeDocument/2006/relationships/image" Target="NULL"/><Relationship Id="rId9" Type="http://schemas.openxmlformats.org/officeDocument/2006/relationships/image" Target="../media/image3.png"/><Relationship Id="rId14" Type="http://schemas.openxmlformats.org/officeDocument/2006/relationships/image" Target="NUL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18" Type="http://schemas.openxmlformats.org/officeDocument/2006/relationships/image" Target="../media/image7.png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2" Type="http://schemas.openxmlformats.org/officeDocument/2006/relationships/image" Target="NULL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../media/image4.png"/><Relationship Id="rId19" Type="http://schemas.openxmlformats.org/officeDocument/2006/relationships/image" Target="../media/image6.png"/><Relationship Id="rId4" Type="http://schemas.openxmlformats.org/officeDocument/2006/relationships/image" Target="NULL"/><Relationship Id="rId9" Type="http://schemas.openxmlformats.org/officeDocument/2006/relationships/image" Target="../media/image3.png"/><Relationship Id="rId14" Type="http://schemas.openxmlformats.org/officeDocument/2006/relationships/image" Target="NUL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2" Type="http://schemas.openxmlformats.org/officeDocument/2006/relationships/image" Target="NULL"/><Relationship Id="rId2" Type="http://schemas.openxmlformats.org/officeDocument/2006/relationships/image" Target="NULL"/><Relationship Id="rId16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13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b="1" dirty="0"/>
              <a:t>Multi-Market Analysis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2022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 the case of a large-country tariff, what would a graph of the welfare of the tariff-levying country look like as a function of the size of the tariff?</a:t>
            </a:r>
            <a:r>
              <a:rPr lang="en-US" sz="1400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601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1219200" y="3429000"/>
            <a:ext cx="304800" cy="662354"/>
          </a:xfrm>
          <a:prstGeom prst="rect">
            <a:avLst/>
          </a:prstGeom>
          <a:pattFill prst="dk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ight Triangle 130"/>
          <p:cNvSpPr/>
          <p:nvPr/>
        </p:nvSpPr>
        <p:spPr>
          <a:xfrm>
            <a:off x="1529862" y="2596662"/>
            <a:ext cx="1204871" cy="836571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2371577" y="-615801"/>
            <a:ext cx="914400" cy="914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219200" y="4876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219200" y="1828800"/>
            <a:ext cx="0" cy="3048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85800" y="2133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sp>
        <p:nvSpPr>
          <p:cNvPr id="57" name="TextBox 56"/>
          <p:cNvSpPr txBox="1"/>
          <p:nvPr/>
        </p:nvSpPr>
        <p:spPr>
          <a:xfrm>
            <a:off x="38100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100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XS*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733800" y="4876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M,X*</a:t>
            </a:r>
          </a:p>
        </p:txBody>
      </p:sp>
      <p:cxnSp>
        <p:nvCxnSpPr>
          <p:cNvPr id="75" name="Straight Connector 74"/>
          <p:cNvCxnSpPr/>
          <p:nvPr/>
        </p:nvCxnSpPr>
        <p:spPr>
          <a:xfrm>
            <a:off x="2743200" y="3429000"/>
            <a:ext cx="0" cy="1447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2590800" y="4876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  <a:r>
              <a:rPr lang="en-US" dirty="0"/>
              <a:t>=X*</a:t>
            </a:r>
            <a:r>
              <a:rPr lang="en-US" baseline="-25000" dirty="0"/>
              <a:t>0</a:t>
            </a:r>
          </a:p>
        </p:txBody>
      </p:sp>
      <p:cxnSp>
        <p:nvCxnSpPr>
          <p:cNvPr id="63" name="Straight Connector 62"/>
          <p:cNvCxnSpPr>
            <a:cxnSpLocks/>
          </p:cNvCxnSpPr>
          <p:nvPr/>
        </p:nvCxnSpPr>
        <p:spPr>
          <a:xfrm>
            <a:off x="1520029" y="2596662"/>
            <a:ext cx="0" cy="2276168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cxnSpLocks/>
          </p:cNvCxnSpPr>
          <p:nvPr/>
        </p:nvCxnSpPr>
        <p:spPr>
          <a:xfrm>
            <a:off x="1236784" y="4098161"/>
            <a:ext cx="287216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cxnSpLocks/>
          </p:cNvCxnSpPr>
          <p:nvPr/>
        </p:nvCxnSpPr>
        <p:spPr>
          <a:xfrm>
            <a:off x="1248697" y="2570569"/>
            <a:ext cx="269441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591748" y="243973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10533" y="3881004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P*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7" name="Left Brace 86"/>
          <p:cNvSpPr/>
          <p:nvPr/>
        </p:nvSpPr>
        <p:spPr>
          <a:xfrm flipV="1">
            <a:off x="1066800" y="2573214"/>
            <a:ext cx="152400" cy="1518139"/>
          </a:xfrm>
          <a:prstGeom prst="leftBrace">
            <a:avLst>
              <a:gd name="adj1" fmla="val 44444"/>
              <a:gd name="adj2" fmla="val 62500"/>
            </a:avLst>
          </a:prstGeom>
          <a:ln>
            <a:solidFill>
              <a:srgbClr val="FF0000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/>
          <p:cNvSpPr txBox="1"/>
          <p:nvPr/>
        </p:nvSpPr>
        <p:spPr>
          <a:xfrm>
            <a:off x="767861" y="295421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</a:t>
            </a:r>
          </a:p>
        </p:txBody>
      </p:sp>
      <p:cxnSp>
        <p:nvCxnSpPr>
          <p:cNvPr id="100" name="Straight Connector 99"/>
          <p:cNvCxnSpPr/>
          <p:nvPr/>
        </p:nvCxnSpPr>
        <p:spPr>
          <a:xfrm flipV="1">
            <a:off x="1219200" y="2590800"/>
            <a:ext cx="3048000" cy="1676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H="1" flipV="1">
            <a:off x="1219200" y="2362200"/>
            <a:ext cx="2895600" cy="2057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flipH="1">
            <a:off x="1219200" y="34290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1295399" y="2948353"/>
            <a:ext cx="11223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1177236" y="3582999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1447800" y="4876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=X*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5029200" y="35052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5029200" y="1828800"/>
            <a:ext cx="0" cy="3048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4656665" y="1507066"/>
            <a:ext cx="1016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Welfare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914400" y="1752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6096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r>
              <a:rPr lang="en-US" dirty="0"/>
              <a:t>*</a:t>
            </a:r>
          </a:p>
        </p:txBody>
      </p:sp>
      <p:sp>
        <p:nvSpPr>
          <p:cNvPr id="86" name="Left Brace 85"/>
          <p:cNvSpPr/>
          <p:nvPr/>
        </p:nvSpPr>
        <p:spPr>
          <a:xfrm rot="16200000" flipV="1">
            <a:off x="5829300" y="3788833"/>
            <a:ext cx="304800" cy="1905000"/>
          </a:xfrm>
          <a:prstGeom prst="leftBrace">
            <a:avLst>
              <a:gd name="adj1" fmla="val 44444"/>
              <a:gd name="adj2" fmla="val 53167"/>
            </a:avLst>
          </a:prstGeom>
          <a:ln>
            <a:solidFill>
              <a:schemeClr val="tx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Connector 88"/>
          <p:cNvCxnSpPr/>
          <p:nvPr/>
        </p:nvCxnSpPr>
        <p:spPr>
          <a:xfrm>
            <a:off x="6934200" y="3505200"/>
            <a:ext cx="0" cy="1295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5410200" y="4800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r>
              <a:rPr lang="en-US" dirty="0"/>
              <a:t>–</a:t>
            </a:r>
            <a:r>
              <a:rPr lang="en-US" dirty="0" err="1"/>
              <a:t>P</a:t>
            </a:r>
            <a:r>
              <a:rPr lang="en-US" baseline="-25000" dirty="0" err="1"/>
              <a:t>aut</a:t>
            </a:r>
            <a:r>
              <a:rPr lang="en-US" dirty="0"/>
              <a:t>*</a:t>
            </a:r>
          </a:p>
        </p:txBody>
      </p:sp>
      <p:sp>
        <p:nvSpPr>
          <p:cNvPr id="4" name="Freeform 3"/>
          <p:cNvSpPr/>
          <p:nvPr/>
        </p:nvSpPr>
        <p:spPr>
          <a:xfrm>
            <a:off x="5029200" y="1981200"/>
            <a:ext cx="1854200" cy="1509679"/>
          </a:xfrm>
          <a:custGeom>
            <a:avLst/>
            <a:gdLst>
              <a:gd name="connsiteX0" fmla="*/ 0 w 1856230"/>
              <a:gd name="connsiteY0" fmla="*/ 1288587 h 1288587"/>
              <a:gd name="connsiteX1" fmla="*/ 753533 w 1856230"/>
              <a:gd name="connsiteY1" fmla="*/ 1153120 h 1288587"/>
              <a:gd name="connsiteX2" fmla="*/ 1422400 w 1856230"/>
              <a:gd name="connsiteY2" fmla="*/ 780587 h 1288587"/>
              <a:gd name="connsiteX3" fmla="*/ 1828800 w 1856230"/>
              <a:gd name="connsiteY3" fmla="*/ 69387 h 1288587"/>
              <a:gd name="connsiteX4" fmla="*/ 1820333 w 1856230"/>
              <a:gd name="connsiteY4" fmla="*/ 27053 h 1288587"/>
              <a:gd name="connsiteX0" fmla="*/ 0 w 1843710"/>
              <a:gd name="connsiteY0" fmla="*/ 1261534 h 1261534"/>
              <a:gd name="connsiteX1" fmla="*/ 753533 w 1843710"/>
              <a:gd name="connsiteY1" fmla="*/ 1126067 h 1261534"/>
              <a:gd name="connsiteX2" fmla="*/ 1422400 w 1843710"/>
              <a:gd name="connsiteY2" fmla="*/ 753534 h 1261534"/>
              <a:gd name="connsiteX3" fmla="*/ 1811867 w 1843710"/>
              <a:gd name="connsiteY3" fmla="*/ 169334 h 1261534"/>
              <a:gd name="connsiteX4" fmla="*/ 1820333 w 1843710"/>
              <a:gd name="connsiteY4" fmla="*/ 0 h 1261534"/>
              <a:gd name="connsiteX0" fmla="*/ 0 w 1843710"/>
              <a:gd name="connsiteY0" fmla="*/ 1261534 h 1264146"/>
              <a:gd name="connsiteX1" fmla="*/ 753533 w 1843710"/>
              <a:gd name="connsiteY1" fmla="*/ 1126067 h 1264146"/>
              <a:gd name="connsiteX2" fmla="*/ 1422400 w 1843710"/>
              <a:gd name="connsiteY2" fmla="*/ 753534 h 1264146"/>
              <a:gd name="connsiteX3" fmla="*/ 1811867 w 1843710"/>
              <a:gd name="connsiteY3" fmla="*/ 169334 h 1264146"/>
              <a:gd name="connsiteX4" fmla="*/ 1820333 w 1843710"/>
              <a:gd name="connsiteY4" fmla="*/ 0 h 1264146"/>
              <a:gd name="connsiteX0" fmla="*/ 0 w 1811867"/>
              <a:gd name="connsiteY0" fmla="*/ 1092200 h 1094812"/>
              <a:gd name="connsiteX1" fmla="*/ 753533 w 1811867"/>
              <a:gd name="connsiteY1" fmla="*/ 956733 h 1094812"/>
              <a:gd name="connsiteX2" fmla="*/ 1422400 w 1811867"/>
              <a:gd name="connsiteY2" fmla="*/ 584200 h 1094812"/>
              <a:gd name="connsiteX3" fmla="*/ 1811867 w 1811867"/>
              <a:gd name="connsiteY3" fmla="*/ 0 h 1094812"/>
              <a:gd name="connsiteX0" fmla="*/ 0 w 1854200"/>
              <a:gd name="connsiteY0" fmla="*/ 1134533 h 1137145"/>
              <a:gd name="connsiteX1" fmla="*/ 753533 w 1854200"/>
              <a:gd name="connsiteY1" fmla="*/ 999066 h 1137145"/>
              <a:gd name="connsiteX2" fmla="*/ 1422400 w 1854200"/>
              <a:gd name="connsiteY2" fmla="*/ 626533 h 1137145"/>
              <a:gd name="connsiteX3" fmla="*/ 1854200 w 1854200"/>
              <a:gd name="connsiteY3" fmla="*/ 0 h 1137145"/>
              <a:gd name="connsiteX0" fmla="*/ 0 w 1854200"/>
              <a:gd name="connsiteY0" fmla="*/ 1134533 h 1137145"/>
              <a:gd name="connsiteX1" fmla="*/ 753533 w 1854200"/>
              <a:gd name="connsiteY1" fmla="*/ 999066 h 1137145"/>
              <a:gd name="connsiteX2" fmla="*/ 1422400 w 1854200"/>
              <a:gd name="connsiteY2" fmla="*/ 626533 h 1137145"/>
              <a:gd name="connsiteX3" fmla="*/ 1854200 w 1854200"/>
              <a:gd name="connsiteY3" fmla="*/ 0 h 1137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54200" h="1137145">
                <a:moveTo>
                  <a:pt x="0" y="1134533"/>
                </a:moveTo>
                <a:cubicBezTo>
                  <a:pt x="258233" y="1151466"/>
                  <a:pt x="516466" y="1083733"/>
                  <a:pt x="753533" y="999066"/>
                </a:cubicBezTo>
                <a:cubicBezTo>
                  <a:pt x="990600" y="914399"/>
                  <a:pt x="1238956" y="793044"/>
                  <a:pt x="1422400" y="626533"/>
                </a:cubicBezTo>
                <a:cubicBezTo>
                  <a:pt x="1605845" y="460022"/>
                  <a:pt x="1728611" y="286456"/>
                  <a:pt x="1854200" y="0"/>
                </a:cubicBezTo>
              </a:path>
            </a:pathLst>
          </a:cu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5012267" y="2599267"/>
            <a:ext cx="1913466" cy="905933"/>
          </a:xfrm>
          <a:custGeom>
            <a:avLst/>
            <a:gdLst>
              <a:gd name="connsiteX0" fmla="*/ 0 w 1913466"/>
              <a:gd name="connsiteY0" fmla="*/ 905933 h 905933"/>
              <a:gd name="connsiteX1" fmla="*/ 914400 w 1913466"/>
              <a:gd name="connsiteY1" fmla="*/ 0 h 905933"/>
              <a:gd name="connsiteX2" fmla="*/ 1913466 w 1913466"/>
              <a:gd name="connsiteY2" fmla="*/ 905933 h 905933"/>
              <a:gd name="connsiteX3" fmla="*/ 1913466 w 1913466"/>
              <a:gd name="connsiteY3" fmla="*/ 905933 h 905933"/>
              <a:gd name="connsiteX4" fmla="*/ 1913466 w 1913466"/>
              <a:gd name="connsiteY4" fmla="*/ 905933 h 90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3466" h="905933">
                <a:moveTo>
                  <a:pt x="0" y="905933"/>
                </a:moveTo>
                <a:cubicBezTo>
                  <a:pt x="297744" y="452966"/>
                  <a:pt x="595489" y="0"/>
                  <a:pt x="914400" y="0"/>
                </a:cubicBezTo>
                <a:cubicBezTo>
                  <a:pt x="1233311" y="0"/>
                  <a:pt x="1913466" y="905933"/>
                  <a:pt x="1913466" y="905933"/>
                </a:cubicBezTo>
                <a:lnTo>
                  <a:pt x="1913466" y="905933"/>
                </a:lnTo>
                <a:lnTo>
                  <a:pt x="1913466" y="905933"/>
                </a:lnTo>
              </a:path>
            </a:pathLst>
          </a:custGeom>
          <a:ln>
            <a:solidFill>
              <a:srgbClr val="008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/>
          <p:cNvCxnSpPr/>
          <p:nvPr/>
        </p:nvCxnSpPr>
        <p:spPr>
          <a:xfrm>
            <a:off x="6400800" y="2895600"/>
            <a:ext cx="0" cy="609600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5532967" y="3500966"/>
            <a:ext cx="491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t</a:t>
            </a:r>
            <a:r>
              <a:rPr lang="en-US" baseline="-25000" dirty="0" err="1"/>
              <a:t>opt</a:t>
            </a:r>
            <a:endParaRPr lang="en-US" baseline="-25000" dirty="0"/>
          </a:p>
        </p:txBody>
      </p:sp>
      <p:sp>
        <p:nvSpPr>
          <p:cNvPr id="94" name="TextBox 93"/>
          <p:cNvSpPr txBox="1"/>
          <p:nvPr/>
        </p:nvSpPr>
        <p:spPr>
          <a:xfrm>
            <a:off x="5867400" y="2286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8000"/>
                </a:solidFill>
              </a:rPr>
              <a:t>c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7056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5850466" y="4080933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8000"/>
                </a:solidFill>
              </a:rPr>
              <a:t>c</a:t>
            </a:r>
            <a:r>
              <a:rPr lang="en-US" i="1" dirty="0">
                <a:solidFill>
                  <a:srgbClr val="FF0000"/>
                </a:solidFill>
              </a:rPr>
              <a:t>–b</a:t>
            </a:r>
          </a:p>
        </p:txBody>
      </p:sp>
      <p:cxnSp>
        <p:nvCxnSpPr>
          <p:cNvPr id="102" name="Straight Connector 101"/>
          <p:cNvCxnSpPr/>
          <p:nvPr/>
        </p:nvCxnSpPr>
        <p:spPr>
          <a:xfrm flipH="1">
            <a:off x="5742517" y="2828925"/>
            <a:ext cx="8467" cy="678665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5035550" y="2830983"/>
            <a:ext cx="1898650" cy="2128367"/>
          </a:xfrm>
          <a:custGeom>
            <a:avLst/>
            <a:gdLst>
              <a:gd name="connsiteX0" fmla="*/ 0 w 1898650"/>
              <a:gd name="connsiteY0" fmla="*/ 673607 h 2127757"/>
              <a:gd name="connsiteX1" fmla="*/ 304800 w 1898650"/>
              <a:gd name="connsiteY1" fmla="*/ 254507 h 2127757"/>
              <a:gd name="connsiteX2" fmla="*/ 450850 w 1898650"/>
              <a:gd name="connsiteY2" fmla="*/ 108457 h 2127757"/>
              <a:gd name="connsiteX3" fmla="*/ 603250 w 1898650"/>
              <a:gd name="connsiteY3" fmla="*/ 44957 h 2127757"/>
              <a:gd name="connsiteX4" fmla="*/ 762000 w 1898650"/>
              <a:gd name="connsiteY4" fmla="*/ 507 h 2127757"/>
              <a:gd name="connsiteX5" fmla="*/ 914400 w 1898650"/>
              <a:gd name="connsiteY5" fmla="*/ 38607 h 2127757"/>
              <a:gd name="connsiteX6" fmla="*/ 1073150 w 1898650"/>
              <a:gd name="connsiteY6" fmla="*/ 254507 h 2127757"/>
              <a:gd name="connsiteX7" fmla="*/ 1212850 w 1898650"/>
              <a:gd name="connsiteY7" fmla="*/ 445007 h 2127757"/>
              <a:gd name="connsiteX8" fmla="*/ 1365250 w 1898650"/>
              <a:gd name="connsiteY8" fmla="*/ 679957 h 2127757"/>
              <a:gd name="connsiteX9" fmla="*/ 1651000 w 1898650"/>
              <a:gd name="connsiteY9" fmla="*/ 1384807 h 2127757"/>
              <a:gd name="connsiteX10" fmla="*/ 1898650 w 1898650"/>
              <a:gd name="connsiteY10" fmla="*/ 2127757 h 2127757"/>
              <a:gd name="connsiteX11" fmla="*/ 1898650 w 1898650"/>
              <a:gd name="connsiteY11" fmla="*/ 2127757 h 2127757"/>
              <a:gd name="connsiteX0" fmla="*/ 0 w 1898650"/>
              <a:gd name="connsiteY0" fmla="*/ 673607 h 2127757"/>
              <a:gd name="connsiteX1" fmla="*/ 304800 w 1898650"/>
              <a:gd name="connsiteY1" fmla="*/ 254507 h 2127757"/>
              <a:gd name="connsiteX2" fmla="*/ 450850 w 1898650"/>
              <a:gd name="connsiteY2" fmla="*/ 108457 h 2127757"/>
              <a:gd name="connsiteX3" fmla="*/ 603250 w 1898650"/>
              <a:gd name="connsiteY3" fmla="*/ 44957 h 2127757"/>
              <a:gd name="connsiteX4" fmla="*/ 762000 w 1898650"/>
              <a:gd name="connsiteY4" fmla="*/ 507 h 2127757"/>
              <a:gd name="connsiteX5" fmla="*/ 914400 w 1898650"/>
              <a:gd name="connsiteY5" fmla="*/ 38607 h 2127757"/>
              <a:gd name="connsiteX6" fmla="*/ 1073150 w 1898650"/>
              <a:gd name="connsiteY6" fmla="*/ 254507 h 2127757"/>
              <a:gd name="connsiteX7" fmla="*/ 1212850 w 1898650"/>
              <a:gd name="connsiteY7" fmla="*/ 445007 h 2127757"/>
              <a:gd name="connsiteX8" fmla="*/ 1365250 w 1898650"/>
              <a:gd name="connsiteY8" fmla="*/ 679957 h 2127757"/>
              <a:gd name="connsiteX9" fmla="*/ 1651000 w 1898650"/>
              <a:gd name="connsiteY9" fmla="*/ 1384807 h 2127757"/>
              <a:gd name="connsiteX10" fmla="*/ 1898650 w 1898650"/>
              <a:gd name="connsiteY10" fmla="*/ 2127757 h 2127757"/>
              <a:gd name="connsiteX11" fmla="*/ 1898650 w 1898650"/>
              <a:gd name="connsiteY11" fmla="*/ 2127757 h 2127757"/>
              <a:gd name="connsiteX0" fmla="*/ 0 w 1898650"/>
              <a:gd name="connsiteY0" fmla="*/ 673607 h 2127757"/>
              <a:gd name="connsiteX1" fmla="*/ 304800 w 1898650"/>
              <a:gd name="connsiteY1" fmla="*/ 254507 h 2127757"/>
              <a:gd name="connsiteX2" fmla="*/ 450850 w 1898650"/>
              <a:gd name="connsiteY2" fmla="*/ 108457 h 2127757"/>
              <a:gd name="connsiteX3" fmla="*/ 603250 w 1898650"/>
              <a:gd name="connsiteY3" fmla="*/ 44957 h 2127757"/>
              <a:gd name="connsiteX4" fmla="*/ 762000 w 1898650"/>
              <a:gd name="connsiteY4" fmla="*/ 507 h 2127757"/>
              <a:gd name="connsiteX5" fmla="*/ 914400 w 1898650"/>
              <a:gd name="connsiteY5" fmla="*/ 38607 h 2127757"/>
              <a:gd name="connsiteX6" fmla="*/ 1073150 w 1898650"/>
              <a:gd name="connsiteY6" fmla="*/ 254507 h 2127757"/>
              <a:gd name="connsiteX7" fmla="*/ 1212850 w 1898650"/>
              <a:gd name="connsiteY7" fmla="*/ 445007 h 2127757"/>
              <a:gd name="connsiteX8" fmla="*/ 1365250 w 1898650"/>
              <a:gd name="connsiteY8" fmla="*/ 679957 h 2127757"/>
              <a:gd name="connsiteX9" fmla="*/ 1651000 w 1898650"/>
              <a:gd name="connsiteY9" fmla="*/ 1384807 h 2127757"/>
              <a:gd name="connsiteX10" fmla="*/ 1898650 w 1898650"/>
              <a:gd name="connsiteY10" fmla="*/ 2127757 h 2127757"/>
              <a:gd name="connsiteX11" fmla="*/ 1898650 w 1898650"/>
              <a:gd name="connsiteY11" fmla="*/ 2127757 h 2127757"/>
              <a:gd name="connsiteX0" fmla="*/ 0 w 1898650"/>
              <a:gd name="connsiteY0" fmla="*/ 673607 h 2127757"/>
              <a:gd name="connsiteX1" fmla="*/ 304800 w 1898650"/>
              <a:gd name="connsiteY1" fmla="*/ 254507 h 2127757"/>
              <a:gd name="connsiteX2" fmla="*/ 450850 w 1898650"/>
              <a:gd name="connsiteY2" fmla="*/ 108457 h 2127757"/>
              <a:gd name="connsiteX3" fmla="*/ 603250 w 1898650"/>
              <a:gd name="connsiteY3" fmla="*/ 44957 h 2127757"/>
              <a:gd name="connsiteX4" fmla="*/ 762000 w 1898650"/>
              <a:gd name="connsiteY4" fmla="*/ 507 h 2127757"/>
              <a:gd name="connsiteX5" fmla="*/ 914400 w 1898650"/>
              <a:gd name="connsiteY5" fmla="*/ 38607 h 2127757"/>
              <a:gd name="connsiteX6" fmla="*/ 1073150 w 1898650"/>
              <a:gd name="connsiteY6" fmla="*/ 254507 h 2127757"/>
              <a:gd name="connsiteX7" fmla="*/ 1212850 w 1898650"/>
              <a:gd name="connsiteY7" fmla="*/ 445007 h 2127757"/>
              <a:gd name="connsiteX8" fmla="*/ 1365250 w 1898650"/>
              <a:gd name="connsiteY8" fmla="*/ 679957 h 2127757"/>
              <a:gd name="connsiteX9" fmla="*/ 1651000 w 1898650"/>
              <a:gd name="connsiteY9" fmla="*/ 1384807 h 2127757"/>
              <a:gd name="connsiteX10" fmla="*/ 1898650 w 1898650"/>
              <a:gd name="connsiteY10" fmla="*/ 2127757 h 2127757"/>
              <a:gd name="connsiteX11" fmla="*/ 1898650 w 1898650"/>
              <a:gd name="connsiteY11" fmla="*/ 2127757 h 2127757"/>
              <a:gd name="connsiteX0" fmla="*/ 0 w 1898650"/>
              <a:gd name="connsiteY0" fmla="*/ 673547 h 2127697"/>
              <a:gd name="connsiteX1" fmla="*/ 304800 w 1898650"/>
              <a:gd name="connsiteY1" fmla="*/ 254447 h 2127697"/>
              <a:gd name="connsiteX2" fmla="*/ 450850 w 1898650"/>
              <a:gd name="connsiteY2" fmla="*/ 108397 h 2127697"/>
              <a:gd name="connsiteX3" fmla="*/ 603250 w 1898650"/>
              <a:gd name="connsiteY3" fmla="*/ 23730 h 2127697"/>
              <a:gd name="connsiteX4" fmla="*/ 762000 w 1898650"/>
              <a:gd name="connsiteY4" fmla="*/ 447 h 2127697"/>
              <a:gd name="connsiteX5" fmla="*/ 914400 w 1898650"/>
              <a:gd name="connsiteY5" fmla="*/ 38547 h 2127697"/>
              <a:gd name="connsiteX6" fmla="*/ 1073150 w 1898650"/>
              <a:gd name="connsiteY6" fmla="*/ 254447 h 2127697"/>
              <a:gd name="connsiteX7" fmla="*/ 1212850 w 1898650"/>
              <a:gd name="connsiteY7" fmla="*/ 444947 h 2127697"/>
              <a:gd name="connsiteX8" fmla="*/ 1365250 w 1898650"/>
              <a:gd name="connsiteY8" fmla="*/ 679897 h 2127697"/>
              <a:gd name="connsiteX9" fmla="*/ 1651000 w 1898650"/>
              <a:gd name="connsiteY9" fmla="*/ 1384747 h 2127697"/>
              <a:gd name="connsiteX10" fmla="*/ 1898650 w 1898650"/>
              <a:gd name="connsiteY10" fmla="*/ 2127697 h 2127697"/>
              <a:gd name="connsiteX11" fmla="*/ 1898650 w 1898650"/>
              <a:gd name="connsiteY11" fmla="*/ 2127697 h 2127697"/>
              <a:gd name="connsiteX0" fmla="*/ 0 w 1898650"/>
              <a:gd name="connsiteY0" fmla="*/ 673547 h 2127697"/>
              <a:gd name="connsiteX1" fmla="*/ 304800 w 1898650"/>
              <a:gd name="connsiteY1" fmla="*/ 254447 h 2127697"/>
              <a:gd name="connsiteX2" fmla="*/ 450850 w 1898650"/>
              <a:gd name="connsiteY2" fmla="*/ 108397 h 2127697"/>
              <a:gd name="connsiteX3" fmla="*/ 603250 w 1898650"/>
              <a:gd name="connsiteY3" fmla="*/ 23730 h 2127697"/>
              <a:gd name="connsiteX4" fmla="*/ 762000 w 1898650"/>
              <a:gd name="connsiteY4" fmla="*/ 447 h 2127697"/>
              <a:gd name="connsiteX5" fmla="*/ 914400 w 1898650"/>
              <a:gd name="connsiteY5" fmla="*/ 38547 h 2127697"/>
              <a:gd name="connsiteX6" fmla="*/ 1081616 w 1898650"/>
              <a:gd name="connsiteY6" fmla="*/ 229047 h 2127697"/>
              <a:gd name="connsiteX7" fmla="*/ 1212850 w 1898650"/>
              <a:gd name="connsiteY7" fmla="*/ 444947 h 2127697"/>
              <a:gd name="connsiteX8" fmla="*/ 1365250 w 1898650"/>
              <a:gd name="connsiteY8" fmla="*/ 679897 h 2127697"/>
              <a:gd name="connsiteX9" fmla="*/ 1651000 w 1898650"/>
              <a:gd name="connsiteY9" fmla="*/ 1384747 h 2127697"/>
              <a:gd name="connsiteX10" fmla="*/ 1898650 w 1898650"/>
              <a:gd name="connsiteY10" fmla="*/ 2127697 h 2127697"/>
              <a:gd name="connsiteX11" fmla="*/ 1898650 w 1898650"/>
              <a:gd name="connsiteY11" fmla="*/ 2127697 h 2127697"/>
              <a:gd name="connsiteX0" fmla="*/ 0 w 1898650"/>
              <a:gd name="connsiteY0" fmla="*/ 674217 h 2128367"/>
              <a:gd name="connsiteX1" fmla="*/ 304800 w 1898650"/>
              <a:gd name="connsiteY1" fmla="*/ 255117 h 2128367"/>
              <a:gd name="connsiteX2" fmla="*/ 450850 w 1898650"/>
              <a:gd name="connsiteY2" fmla="*/ 109067 h 2128367"/>
              <a:gd name="connsiteX3" fmla="*/ 603250 w 1898650"/>
              <a:gd name="connsiteY3" fmla="*/ 24400 h 2128367"/>
              <a:gd name="connsiteX4" fmla="*/ 762000 w 1898650"/>
              <a:gd name="connsiteY4" fmla="*/ 1117 h 2128367"/>
              <a:gd name="connsiteX5" fmla="*/ 914400 w 1898650"/>
              <a:gd name="connsiteY5" fmla="*/ 51917 h 2128367"/>
              <a:gd name="connsiteX6" fmla="*/ 1081616 w 1898650"/>
              <a:gd name="connsiteY6" fmla="*/ 229717 h 2128367"/>
              <a:gd name="connsiteX7" fmla="*/ 1212850 w 1898650"/>
              <a:gd name="connsiteY7" fmla="*/ 445617 h 2128367"/>
              <a:gd name="connsiteX8" fmla="*/ 1365250 w 1898650"/>
              <a:gd name="connsiteY8" fmla="*/ 680567 h 2128367"/>
              <a:gd name="connsiteX9" fmla="*/ 1651000 w 1898650"/>
              <a:gd name="connsiteY9" fmla="*/ 1385417 h 2128367"/>
              <a:gd name="connsiteX10" fmla="*/ 1898650 w 1898650"/>
              <a:gd name="connsiteY10" fmla="*/ 2128367 h 2128367"/>
              <a:gd name="connsiteX11" fmla="*/ 1898650 w 1898650"/>
              <a:gd name="connsiteY11" fmla="*/ 2128367 h 2128367"/>
              <a:gd name="connsiteX0" fmla="*/ 0 w 1898650"/>
              <a:gd name="connsiteY0" fmla="*/ 674217 h 2128367"/>
              <a:gd name="connsiteX1" fmla="*/ 304800 w 1898650"/>
              <a:gd name="connsiteY1" fmla="*/ 255117 h 2128367"/>
              <a:gd name="connsiteX2" fmla="*/ 450850 w 1898650"/>
              <a:gd name="connsiteY2" fmla="*/ 109067 h 2128367"/>
              <a:gd name="connsiteX3" fmla="*/ 603250 w 1898650"/>
              <a:gd name="connsiteY3" fmla="*/ 24400 h 2128367"/>
              <a:gd name="connsiteX4" fmla="*/ 762000 w 1898650"/>
              <a:gd name="connsiteY4" fmla="*/ 1117 h 2128367"/>
              <a:gd name="connsiteX5" fmla="*/ 914400 w 1898650"/>
              <a:gd name="connsiteY5" fmla="*/ 51917 h 2128367"/>
              <a:gd name="connsiteX6" fmla="*/ 1081616 w 1898650"/>
              <a:gd name="connsiteY6" fmla="*/ 229717 h 2128367"/>
              <a:gd name="connsiteX7" fmla="*/ 1234017 w 1898650"/>
              <a:gd name="connsiteY7" fmla="*/ 424450 h 2128367"/>
              <a:gd name="connsiteX8" fmla="*/ 1365250 w 1898650"/>
              <a:gd name="connsiteY8" fmla="*/ 680567 h 2128367"/>
              <a:gd name="connsiteX9" fmla="*/ 1651000 w 1898650"/>
              <a:gd name="connsiteY9" fmla="*/ 1385417 h 2128367"/>
              <a:gd name="connsiteX10" fmla="*/ 1898650 w 1898650"/>
              <a:gd name="connsiteY10" fmla="*/ 2128367 h 2128367"/>
              <a:gd name="connsiteX11" fmla="*/ 1898650 w 1898650"/>
              <a:gd name="connsiteY11" fmla="*/ 2128367 h 2128367"/>
              <a:gd name="connsiteX0" fmla="*/ 0 w 1898650"/>
              <a:gd name="connsiteY0" fmla="*/ 674217 h 2128367"/>
              <a:gd name="connsiteX1" fmla="*/ 304800 w 1898650"/>
              <a:gd name="connsiteY1" fmla="*/ 255117 h 2128367"/>
              <a:gd name="connsiteX2" fmla="*/ 450850 w 1898650"/>
              <a:gd name="connsiteY2" fmla="*/ 109067 h 2128367"/>
              <a:gd name="connsiteX3" fmla="*/ 603250 w 1898650"/>
              <a:gd name="connsiteY3" fmla="*/ 24400 h 2128367"/>
              <a:gd name="connsiteX4" fmla="*/ 762000 w 1898650"/>
              <a:gd name="connsiteY4" fmla="*/ 1117 h 2128367"/>
              <a:gd name="connsiteX5" fmla="*/ 914400 w 1898650"/>
              <a:gd name="connsiteY5" fmla="*/ 51917 h 2128367"/>
              <a:gd name="connsiteX6" fmla="*/ 1094316 w 1898650"/>
              <a:gd name="connsiteY6" fmla="*/ 212783 h 2128367"/>
              <a:gd name="connsiteX7" fmla="*/ 1234017 w 1898650"/>
              <a:gd name="connsiteY7" fmla="*/ 424450 h 2128367"/>
              <a:gd name="connsiteX8" fmla="*/ 1365250 w 1898650"/>
              <a:gd name="connsiteY8" fmla="*/ 680567 h 2128367"/>
              <a:gd name="connsiteX9" fmla="*/ 1651000 w 1898650"/>
              <a:gd name="connsiteY9" fmla="*/ 1385417 h 2128367"/>
              <a:gd name="connsiteX10" fmla="*/ 1898650 w 1898650"/>
              <a:gd name="connsiteY10" fmla="*/ 2128367 h 2128367"/>
              <a:gd name="connsiteX11" fmla="*/ 1898650 w 1898650"/>
              <a:gd name="connsiteY11" fmla="*/ 2128367 h 2128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98650" h="2128367">
                <a:moveTo>
                  <a:pt x="0" y="674217"/>
                </a:moveTo>
                <a:cubicBezTo>
                  <a:pt x="114829" y="511763"/>
                  <a:pt x="229658" y="349309"/>
                  <a:pt x="304800" y="255117"/>
                </a:cubicBezTo>
                <a:cubicBezTo>
                  <a:pt x="379942" y="160925"/>
                  <a:pt x="401108" y="147520"/>
                  <a:pt x="450850" y="109067"/>
                </a:cubicBezTo>
                <a:cubicBezTo>
                  <a:pt x="500592" y="70614"/>
                  <a:pt x="551392" y="42392"/>
                  <a:pt x="603250" y="24400"/>
                </a:cubicBezTo>
                <a:cubicBezTo>
                  <a:pt x="655108" y="6408"/>
                  <a:pt x="710142" y="-3469"/>
                  <a:pt x="762000" y="1117"/>
                </a:cubicBezTo>
                <a:cubicBezTo>
                  <a:pt x="813858" y="5703"/>
                  <a:pt x="859014" y="16639"/>
                  <a:pt x="914400" y="51917"/>
                </a:cubicBezTo>
                <a:cubicBezTo>
                  <a:pt x="969786" y="87195"/>
                  <a:pt x="1041047" y="150694"/>
                  <a:pt x="1094316" y="212783"/>
                </a:cubicBezTo>
                <a:cubicBezTo>
                  <a:pt x="1147586" y="274872"/>
                  <a:pt x="1188861" y="346486"/>
                  <a:pt x="1234017" y="424450"/>
                </a:cubicBezTo>
                <a:cubicBezTo>
                  <a:pt x="1279173" y="502414"/>
                  <a:pt x="1295753" y="520406"/>
                  <a:pt x="1365250" y="680567"/>
                </a:cubicBezTo>
                <a:cubicBezTo>
                  <a:pt x="1434747" y="840728"/>
                  <a:pt x="1562100" y="1144117"/>
                  <a:pt x="1651000" y="1385417"/>
                </a:cubicBezTo>
                <a:cubicBezTo>
                  <a:pt x="1739900" y="1626717"/>
                  <a:pt x="1898650" y="2128367"/>
                  <a:pt x="1898650" y="2128367"/>
                </a:cubicBezTo>
                <a:lnTo>
                  <a:pt x="1898650" y="2128367"/>
                </a:lnTo>
              </a:path>
            </a:pathLst>
          </a:cu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7937500" y="3500966"/>
            <a:ext cx="491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</a:t>
            </a:r>
            <a:endParaRPr lang="en-US" baseline="-2500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A0AAAD5-54D9-FA4C-A44B-73ED19252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Classes 3, 4:  Tariffs and Quotas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C1C17C-1C05-AD97-1129-4082C8730350}"/>
              </a:ext>
            </a:extLst>
          </p:cNvPr>
          <p:cNvSpPr txBox="1"/>
          <p:nvPr/>
        </p:nvSpPr>
        <p:spPr>
          <a:xfrm>
            <a:off x="767861" y="766119"/>
            <a:ext cx="3727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From Class 4, Sept 13:  </a:t>
            </a:r>
          </a:p>
        </p:txBody>
      </p:sp>
    </p:spTree>
    <p:extLst>
      <p:ext uri="{BB962C8B-B14F-4D97-AF65-F5344CB8AC3E}">
        <p14:creationId xmlns:p14="http://schemas.microsoft.com/office/powerpoint/2010/main" val="2966467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96" grpId="0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 the case of a large-country tariff, what would a graph of the welfare of the tariff-levying country look like as a function of the size of the tariff?</a:t>
            </a:r>
            <a:r>
              <a:rPr lang="en-US" sz="1400" dirty="0"/>
              <a:t> </a:t>
            </a:r>
          </a:p>
          <a:p>
            <a:r>
              <a:rPr lang="en-US" sz="2400" dirty="0"/>
              <a:t>With an unchanged tariff, what will happen to prices in the two countries if there is a right-ward shift of</a:t>
            </a:r>
          </a:p>
          <a:p>
            <a:pPr lvl="1"/>
            <a:r>
              <a:rPr lang="en-US" sz="1800" dirty="0"/>
              <a:t>Home supply</a:t>
            </a:r>
          </a:p>
          <a:p>
            <a:pPr lvl="1"/>
            <a:r>
              <a:rPr lang="en-US" sz="1800" dirty="0"/>
              <a:t>Home demand</a:t>
            </a:r>
          </a:p>
          <a:p>
            <a:pPr lvl="1"/>
            <a:r>
              <a:rPr lang="en-US" sz="1800" dirty="0"/>
              <a:t>Foreign supply</a:t>
            </a:r>
          </a:p>
          <a:p>
            <a:pPr lvl="1"/>
            <a:r>
              <a:rPr lang="en-US" sz="1800" dirty="0"/>
              <a:t>Foreign demand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7323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Large country tariff</a:t>
            </a:r>
          </a:p>
          <a:p>
            <a:r>
              <a:rPr lang="en-US" dirty="0"/>
              <a:t>Differentiated-Product Import, Small Country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Import Input to Production of Final Good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Tariff on Imports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C27ECB-B0F0-174A-9EBC-FCDB06A07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43574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914400" y="55626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4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Imperfect Substitute for Domestic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8288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Domestic Good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524000" y="1828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524000" y="18288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2954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0800000">
            <a:off x="5105400" y="1905000"/>
            <a:ext cx="23622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2377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6669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itle 1"/>
          <p:cNvSpPr txBox="1">
            <a:spLocks/>
          </p:cNvSpPr>
          <p:nvPr/>
        </p:nvSpPr>
        <p:spPr>
          <a:xfrm>
            <a:off x="469900" y="-20796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/>
              <a:t>Differentiated-Product Import, Small Country</a:t>
            </a:r>
            <a:endParaRPr lang="en-US" sz="3200" dirty="0"/>
          </a:p>
        </p:txBody>
      </p:sp>
      <p:sp>
        <p:nvSpPr>
          <p:cNvPr id="87" name="TextBox 86"/>
          <p:cNvSpPr txBox="1"/>
          <p:nvPr/>
        </p:nvSpPr>
        <p:spPr>
          <a:xfrm>
            <a:off x="9906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D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/>
              <p:cNvSpPr/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 95"/>
              <p:cNvSpPr/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  <a:blipFill rotWithShape="0">
                <a:blip r:embed="rId8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  <a:blipFill rotWithShape="0">
                <a:blip r:embed="rId9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/>
              <p:cNvSpPr/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9" name="Rectangle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TextBox 104"/>
          <p:cNvSpPr txBox="1"/>
          <p:nvPr/>
        </p:nvSpPr>
        <p:spPr>
          <a:xfrm>
            <a:off x="47244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M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C7FDEA7-8510-FC4C-A124-30F8F77158A6}"/>
              </a:ext>
            </a:extLst>
          </p:cNvPr>
          <p:cNvSpPr/>
          <p:nvPr/>
        </p:nvSpPr>
        <p:spPr>
          <a:xfrm>
            <a:off x="3200400" y="3352800"/>
            <a:ext cx="10668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2E6121F5-AC75-8E4C-9A0B-EFBDD139295F}"/>
              </a:ext>
            </a:extLst>
          </p:cNvPr>
          <p:cNvSpPr/>
          <p:nvPr/>
        </p:nvSpPr>
        <p:spPr>
          <a:xfrm>
            <a:off x="7010400" y="3124200"/>
            <a:ext cx="10668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321553-E9A7-DF49-8A32-B6054B4FD377}"/>
              </a:ext>
            </a:extLst>
          </p:cNvPr>
          <p:cNvSpPr txBox="1"/>
          <p:nvPr/>
        </p:nvSpPr>
        <p:spPr>
          <a:xfrm>
            <a:off x="4038600" y="44196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Both demands depend on </a:t>
            </a:r>
            <a:r>
              <a:rPr lang="en-US" u="sng" dirty="0">
                <a:solidFill>
                  <a:srgbClr val="FF0000"/>
                </a:solidFill>
              </a:rPr>
              <a:t>both</a:t>
            </a:r>
            <a:r>
              <a:rPr lang="en-US" dirty="0">
                <a:solidFill>
                  <a:srgbClr val="FF0000"/>
                </a:solidFill>
              </a:rPr>
              <a:t> prices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2C13ED0-E8E7-D44C-BD96-E545D0A1779A}"/>
              </a:ext>
            </a:extLst>
          </p:cNvPr>
          <p:cNvCxnSpPr>
            <a:stCxn id="8" idx="4"/>
          </p:cNvCxnSpPr>
          <p:nvPr/>
        </p:nvCxnSpPr>
        <p:spPr>
          <a:xfrm>
            <a:off x="3733800" y="3886200"/>
            <a:ext cx="609600" cy="533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8CC094EE-57AF-674E-9F4B-E9CCFE902F2D}"/>
              </a:ext>
            </a:extLst>
          </p:cNvPr>
          <p:cNvCxnSpPr>
            <a:cxnSpLocks/>
          </p:cNvCxnSpPr>
          <p:nvPr/>
        </p:nvCxnSpPr>
        <p:spPr>
          <a:xfrm flipH="1">
            <a:off x="6477000" y="3657600"/>
            <a:ext cx="914400" cy="762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6CC4CBA3-EC69-ED45-872F-0DFD1FE3DFAF}"/>
              </a:ext>
            </a:extLst>
          </p:cNvPr>
          <p:cNvSpPr txBox="1"/>
          <p:nvPr/>
        </p:nvSpPr>
        <p:spPr>
          <a:xfrm>
            <a:off x="6705600" y="12954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Horizontal for small country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CF2A48AE-410F-9B4B-898D-9C64EEF1255E}"/>
              </a:ext>
            </a:extLst>
          </p:cNvPr>
          <p:cNvCxnSpPr>
            <a:cxnSpLocks/>
          </p:cNvCxnSpPr>
          <p:nvPr/>
        </p:nvCxnSpPr>
        <p:spPr>
          <a:xfrm flipH="1">
            <a:off x="6629400" y="1600200"/>
            <a:ext cx="381000" cy="1066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00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5" grpId="0" animBg="1"/>
      <p:bldP spid="9" grpId="0"/>
      <p:bldP spid="8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Straight Connector 58"/>
          <p:cNvCxnSpPr/>
          <p:nvPr/>
        </p:nvCxnSpPr>
        <p:spPr>
          <a:xfrm rot="10800000">
            <a:off x="1295400" y="20574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1295400" y="2057400"/>
            <a:ext cx="1600200" cy="457200"/>
          </a:xfrm>
          <a:prstGeom prst="rect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ight Triangle 93"/>
          <p:cNvSpPr/>
          <p:nvPr/>
        </p:nvSpPr>
        <p:spPr>
          <a:xfrm>
            <a:off x="6019800" y="2209800"/>
            <a:ext cx="3810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1295400" y="2057400"/>
            <a:ext cx="1600200" cy="457200"/>
            <a:chOff x="1295400" y="2057400"/>
            <a:chExt cx="1600200" cy="457200"/>
          </a:xfrm>
        </p:grpSpPr>
        <p:sp>
          <p:nvSpPr>
            <p:cNvPr id="58" name="Rectangle 57"/>
            <p:cNvSpPr/>
            <p:nvPr/>
          </p:nvSpPr>
          <p:spPr>
            <a:xfrm>
              <a:off x="1295400" y="2057400"/>
              <a:ext cx="1302152" cy="457200"/>
            </a:xfrm>
            <a:prstGeom prst="rect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514600" y="2057400"/>
              <a:ext cx="381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Cambria"/>
                  <a:cs typeface="Cambria"/>
                </a:rPr>
                <a:t>b</a:t>
              </a:r>
            </a:p>
          </p:txBody>
        </p:sp>
      </p:grpSp>
      <p:sp>
        <p:nvSpPr>
          <p:cNvPr id="92" name="Right Triangle 91"/>
          <p:cNvSpPr/>
          <p:nvPr/>
        </p:nvSpPr>
        <p:spPr>
          <a:xfrm flipH="1" flipV="1">
            <a:off x="5638800" y="2209800"/>
            <a:ext cx="381000" cy="219075"/>
          </a:xfrm>
          <a:prstGeom prst="rtTriangle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ight Triangle 90"/>
          <p:cNvSpPr/>
          <p:nvPr/>
        </p:nvSpPr>
        <p:spPr>
          <a:xfrm>
            <a:off x="6019800" y="2438400"/>
            <a:ext cx="381000" cy="2214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ight Triangle 83"/>
          <p:cNvSpPr/>
          <p:nvPr/>
        </p:nvSpPr>
        <p:spPr>
          <a:xfrm>
            <a:off x="2895600" y="2057400"/>
            <a:ext cx="2286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ight Triangle 87"/>
          <p:cNvSpPr/>
          <p:nvPr/>
        </p:nvSpPr>
        <p:spPr>
          <a:xfrm flipH="1">
            <a:off x="2590800" y="2057400"/>
            <a:ext cx="3048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5029200" y="2209800"/>
            <a:ext cx="990599" cy="450850"/>
          </a:xfrm>
          <a:prstGeom prst="rect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ight Triangle 76"/>
          <p:cNvSpPr/>
          <p:nvPr/>
        </p:nvSpPr>
        <p:spPr>
          <a:xfrm>
            <a:off x="5638800" y="2209800"/>
            <a:ext cx="762000" cy="457200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5029201" y="2209800"/>
            <a:ext cx="609600" cy="457200"/>
          </a:xfrm>
          <a:prstGeom prst="rect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ight Triangle 70"/>
          <p:cNvSpPr/>
          <p:nvPr/>
        </p:nvSpPr>
        <p:spPr>
          <a:xfrm>
            <a:off x="2895600" y="2057400"/>
            <a:ext cx="3048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ight Triangle 60"/>
          <p:cNvSpPr/>
          <p:nvPr/>
        </p:nvSpPr>
        <p:spPr>
          <a:xfrm flipV="1">
            <a:off x="2602375" y="2070100"/>
            <a:ext cx="293225" cy="438150"/>
          </a:xfrm>
          <a:prstGeom prst="rtTriangle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1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914400" y="55626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4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Imperfect Substitute for Domestic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8288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Domestic Good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524000" y="1828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524000" y="18288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2954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2020094" y="2932906"/>
            <a:ext cx="1752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00200" y="21336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895600" y="2286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667000" y="2209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29000" y="4038600"/>
            <a:ext cx="20574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    +(</a:t>
            </a:r>
            <a:r>
              <a:rPr lang="en-US" sz="1200" dirty="0" err="1">
                <a:latin typeface="Cambria"/>
                <a:cs typeface="Cambria"/>
              </a:rPr>
              <a:t>a+b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  </a:t>
            </a:r>
          </a:p>
          <a:p>
            <a:r>
              <a:rPr lang="en-US" sz="1200" dirty="0">
                <a:latin typeface="Cambria"/>
                <a:cs typeface="Cambria"/>
              </a:rPr>
              <a:t>	&amp;      –(</a:t>
            </a:r>
            <a:r>
              <a:rPr lang="en-US" sz="1200" dirty="0" err="1">
                <a:latin typeface="Cambria"/>
                <a:cs typeface="Cambria"/>
              </a:rPr>
              <a:t>e+g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gov’t</a:t>
            </a:r>
            <a:r>
              <a:rPr lang="en-US" sz="1200" dirty="0">
                <a:latin typeface="Cambria"/>
                <a:cs typeface="Cambria"/>
              </a:rPr>
              <a:t>	</a:t>
            </a:r>
            <a:r>
              <a:rPr lang="en-US" sz="1200" u="sng" dirty="0">
                <a:latin typeface="Cambria"/>
                <a:cs typeface="Cambria"/>
              </a:rPr>
              <a:t>        +(</a:t>
            </a:r>
            <a:r>
              <a:rPr lang="en-US" sz="1200" u="sng" dirty="0" err="1">
                <a:latin typeface="Cambria"/>
                <a:cs typeface="Cambria"/>
              </a:rPr>
              <a:t>e+f</a:t>
            </a:r>
            <a:r>
              <a:rPr lang="en-US" sz="1200" u="sng" dirty="0">
                <a:latin typeface="Cambria"/>
                <a:cs typeface="Cambria"/>
              </a:rPr>
              <a:t>)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c+d+g</a:t>
            </a:r>
            <a:r>
              <a:rPr lang="en-US" sz="1200" dirty="0">
                <a:latin typeface="Cambria"/>
                <a:cs typeface="Cambria"/>
              </a:rPr>
              <a:t>–</a:t>
            </a:r>
            <a:r>
              <a:rPr lang="en-US" sz="1200" dirty="0" err="1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cxnSp>
        <p:nvCxnSpPr>
          <p:cNvPr id="73" name="Straight Connector 72"/>
          <p:cNvCxnSpPr/>
          <p:nvPr/>
        </p:nvCxnSpPr>
        <p:spPr>
          <a:xfrm rot="5400000">
            <a:off x="37349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0800000">
            <a:off x="5105400" y="1905000"/>
            <a:ext cx="23622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2377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5220494" y="3009106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6019800" y="2438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g</a:t>
            </a:r>
          </a:p>
        </p:txBody>
      </p:sp>
      <p:cxnSp>
        <p:nvCxnSpPr>
          <p:cNvPr id="60" name="Straight Connector 59"/>
          <p:cNvCxnSpPr/>
          <p:nvPr/>
        </p:nvCxnSpPr>
        <p:spPr>
          <a:xfrm rot="10800000" flipV="1">
            <a:off x="5029200" y="26669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0800000">
            <a:off x="5181600" y="1752600"/>
            <a:ext cx="24384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2098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5334000" y="2362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</a:t>
            </a:r>
          </a:p>
        </p:txBody>
      </p:sp>
      <p:cxnSp>
        <p:nvCxnSpPr>
          <p:cNvPr id="102" name="Straight Connector 101"/>
          <p:cNvCxnSpPr/>
          <p:nvPr/>
        </p:nvCxnSpPr>
        <p:spPr>
          <a:xfrm rot="16200000" flipV="1">
            <a:off x="1905000" y="1524000"/>
            <a:ext cx="2209800" cy="14478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10800000">
            <a:off x="2590800" y="2514600"/>
            <a:ext cx="6858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835650" y="2159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f</a:t>
            </a:r>
          </a:p>
        </p:txBody>
      </p:sp>
      <p:cxnSp>
        <p:nvCxnSpPr>
          <p:cNvPr id="51" name="Straight Connector 50"/>
          <p:cNvCxnSpPr/>
          <p:nvPr/>
        </p:nvCxnSpPr>
        <p:spPr>
          <a:xfrm rot="16200000" flipV="1">
            <a:off x="5981700" y="2247900"/>
            <a:ext cx="457200" cy="3810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ot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969000" y="22479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latin typeface="Cambria"/>
                <a:cs typeface="Cambria"/>
              </a:rPr>
              <a:t>h</a:t>
            </a:r>
            <a:endParaRPr lang="en-US" sz="1200" dirty="0">
              <a:latin typeface="Cambria"/>
              <a:cs typeface="Cambria"/>
            </a:endParaRPr>
          </a:p>
        </p:txBody>
      </p:sp>
      <p:sp>
        <p:nvSpPr>
          <p:cNvPr id="48" name="Title 1"/>
          <p:cNvSpPr txBox="1">
            <a:spLocks/>
          </p:cNvSpPr>
          <p:nvPr/>
        </p:nvSpPr>
        <p:spPr>
          <a:xfrm>
            <a:off x="469900" y="-20796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/>
              <a:t>Differentiated-Product Import, Small Country</a:t>
            </a:r>
            <a:endParaRPr lang="en-US" sz="3200" dirty="0"/>
          </a:p>
        </p:txBody>
      </p:sp>
      <p:sp>
        <p:nvSpPr>
          <p:cNvPr id="52" name="TextBox 51"/>
          <p:cNvSpPr txBox="1"/>
          <p:nvPr/>
        </p:nvSpPr>
        <p:spPr>
          <a:xfrm>
            <a:off x="5791200" y="4038600"/>
            <a:ext cx="21336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But (</a:t>
            </a:r>
            <a:r>
              <a:rPr lang="en-US" sz="1200" dirty="0" err="1">
                <a:latin typeface="Cambria"/>
                <a:cs typeface="Cambria"/>
              </a:rPr>
              <a:t>c+d</a:t>
            </a:r>
            <a:r>
              <a:rPr lang="en-US" sz="1200" dirty="0">
                <a:latin typeface="Cambria"/>
                <a:cs typeface="Cambria"/>
              </a:rPr>
              <a:t>) = (</a:t>
            </a:r>
            <a:r>
              <a:rPr lang="en-US" sz="1200" dirty="0" err="1">
                <a:latin typeface="Cambria"/>
                <a:cs typeface="Cambria"/>
              </a:rPr>
              <a:t>f+h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u="sng" dirty="0">
                <a:latin typeface="Cambria"/>
                <a:cs typeface="Cambria"/>
              </a:rPr>
              <a:t>  (Why?  Trust me.)</a:t>
            </a:r>
          </a:p>
          <a:p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So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f+h+g</a:t>
            </a:r>
            <a:r>
              <a:rPr lang="en-US" sz="1200" dirty="0">
                <a:latin typeface="Cambria"/>
                <a:cs typeface="Cambria"/>
              </a:rPr>
              <a:t>–f)</a:t>
            </a:r>
          </a:p>
          <a:p>
            <a:r>
              <a:rPr lang="en-US" sz="1200" dirty="0">
                <a:latin typeface="Cambria"/>
                <a:cs typeface="Cambria"/>
              </a:rPr>
              <a:t>                              = – (</a:t>
            </a:r>
            <a:r>
              <a:rPr lang="en-US" sz="1200" dirty="0" err="1">
                <a:latin typeface="Cambria"/>
                <a:cs typeface="Cambria"/>
              </a:rPr>
              <a:t>h+g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438400" y="205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Cambria"/>
                <a:cs typeface="Cambria"/>
              </a:rPr>
              <a:t>b</a:t>
            </a:r>
            <a:endParaRPr lang="en-US" sz="1200" dirty="0">
              <a:latin typeface="Cambria"/>
              <a:cs typeface="Cambria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9906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D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990600" y="1905000"/>
                <a:ext cx="409215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1905000"/>
                <a:ext cx="409215" cy="2793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/>
              <p:cNvSpPr/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Rectangle 94"/>
              <p:cNvSpPr/>
              <p:nvPr/>
            </p:nvSpPr>
            <p:spPr>
              <a:xfrm>
                <a:off x="3581400" y="30480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5" name="Rectangle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3048000"/>
                <a:ext cx="1002774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 95"/>
              <p:cNvSpPr/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  <a:blipFill rotWithShape="0">
                <a:blip r:embed="rId8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  <a:blipFill rotWithShape="0">
                <a:blip r:embed="rId9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Rectangle 97"/>
              <p:cNvSpPr/>
              <p:nvPr/>
            </p:nvSpPr>
            <p:spPr>
              <a:xfrm>
                <a:off x="3810000" y="2057400"/>
                <a:ext cx="1299330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8" name="Rectangle 9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057400"/>
                <a:ext cx="1299330" cy="280846"/>
              </a:xfrm>
              <a:prstGeom prst="rect">
                <a:avLst/>
              </a:prstGeom>
              <a:blipFill rotWithShape="0">
                <a:blip r:embed="rId10"/>
                <a:stretch>
                  <a:fillRect t="-95652" r="-7042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/>
              <p:cNvSpPr/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9" name="Rectangle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/>
              <p:cNvSpPr/>
              <p:nvPr/>
            </p:nvSpPr>
            <p:spPr>
              <a:xfrm>
                <a:off x="7391400" y="2819400"/>
                <a:ext cx="102201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0" name="Rectangle 9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1400" y="2819400"/>
                <a:ext cx="1022010" cy="27930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TextBox 104"/>
          <p:cNvSpPr txBox="1"/>
          <p:nvPr/>
        </p:nvSpPr>
        <p:spPr>
          <a:xfrm>
            <a:off x="47244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90126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68" grpId="1" animBg="1"/>
      <p:bldP spid="94" grpId="0" animBg="1"/>
      <p:bldP spid="92" grpId="0" animBg="1"/>
      <p:bldP spid="92" grpId="1" animBg="1"/>
      <p:bldP spid="91" grpId="0" animBg="1"/>
      <p:bldP spid="91" grpId="1" animBg="1"/>
      <p:bldP spid="84" grpId="0" animBg="1"/>
      <p:bldP spid="84" grpId="1" animBg="1"/>
      <p:bldP spid="88" grpId="0" animBg="1"/>
      <p:bldP spid="88" grpId="1" animBg="1"/>
      <p:bldP spid="80" grpId="0" animBg="1"/>
      <p:bldP spid="80" grpId="1" animBg="1"/>
      <p:bldP spid="77" grpId="0" animBg="1"/>
      <p:bldP spid="77" grpId="1" animBg="1"/>
      <p:bldP spid="72" grpId="0" animBg="1"/>
      <p:bldP spid="72" grpId="1" animBg="1"/>
      <p:bldP spid="71" grpId="0" animBg="1"/>
      <p:bldP spid="71" grpId="1" animBg="1"/>
      <p:bldP spid="61" grpId="0" animBg="1"/>
      <p:bldP spid="61" grpId="1" animBg="1"/>
      <p:bldP spid="64" grpId="0"/>
      <p:bldP spid="66" grpId="0"/>
      <p:bldP spid="67" grpId="0"/>
      <p:bldP spid="90" grpId="0"/>
      <p:bldP spid="101" grpId="0"/>
      <p:bldP spid="49" grpId="0"/>
      <p:bldP spid="55" grpId="0"/>
      <p:bldP spid="52" grpId="0" animBg="1"/>
      <p:bldP spid="8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>
            <a:extLst>
              <a:ext uri="{FF2B5EF4-FFF2-40B4-BE49-F238E27FC236}">
                <a16:creationId xmlns:a16="http://schemas.microsoft.com/office/drawing/2014/main" id="{DC882FC0-6C00-DF49-9A1A-FB9A7A16ED56}"/>
              </a:ext>
            </a:extLst>
          </p:cNvPr>
          <p:cNvSpPr txBox="1"/>
          <p:nvPr/>
        </p:nvSpPr>
        <p:spPr>
          <a:xfrm>
            <a:off x="5835650" y="2159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f</a:t>
            </a:r>
          </a:p>
        </p:txBody>
      </p:sp>
      <p:cxnSp>
        <p:nvCxnSpPr>
          <p:cNvPr id="59" name="Straight Connector 58"/>
          <p:cNvCxnSpPr/>
          <p:nvPr/>
        </p:nvCxnSpPr>
        <p:spPr>
          <a:xfrm rot="10800000">
            <a:off x="1295400" y="20574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Right Triangle 93"/>
          <p:cNvSpPr/>
          <p:nvPr/>
        </p:nvSpPr>
        <p:spPr>
          <a:xfrm>
            <a:off x="6019800" y="2209800"/>
            <a:ext cx="38100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ight Triangle 90"/>
          <p:cNvSpPr/>
          <p:nvPr/>
        </p:nvSpPr>
        <p:spPr>
          <a:xfrm>
            <a:off x="6019800" y="2438400"/>
            <a:ext cx="381000" cy="2214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1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8288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Domestic Good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524000" y="1828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524000" y="18288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2954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2020094" y="2932906"/>
            <a:ext cx="1752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00200" y="21336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895600" y="2286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29000" y="4038600"/>
            <a:ext cx="20574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    +(</a:t>
            </a:r>
            <a:r>
              <a:rPr lang="en-US" sz="1200" dirty="0" err="1">
                <a:latin typeface="Cambria"/>
                <a:cs typeface="Cambria"/>
              </a:rPr>
              <a:t>a+b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  </a:t>
            </a:r>
          </a:p>
          <a:p>
            <a:r>
              <a:rPr lang="en-US" sz="1200" dirty="0">
                <a:latin typeface="Cambria"/>
                <a:cs typeface="Cambria"/>
              </a:rPr>
              <a:t>	&amp;      –(</a:t>
            </a:r>
            <a:r>
              <a:rPr lang="en-US" sz="1200" dirty="0" err="1">
                <a:latin typeface="Cambria"/>
                <a:cs typeface="Cambria"/>
              </a:rPr>
              <a:t>e+g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gov’t</a:t>
            </a:r>
            <a:r>
              <a:rPr lang="en-US" sz="1200" dirty="0">
                <a:latin typeface="Cambria"/>
                <a:cs typeface="Cambria"/>
              </a:rPr>
              <a:t>	</a:t>
            </a:r>
            <a:r>
              <a:rPr lang="en-US" sz="1200" u="sng" dirty="0">
                <a:latin typeface="Cambria"/>
                <a:cs typeface="Cambria"/>
              </a:rPr>
              <a:t>        +(</a:t>
            </a:r>
            <a:r>
              <a:rPr lang="en-US" sz="1200" u="sng" dirty="0" err="1">
                <a:latin typeface="Cambria"/>
                <a:cs typeface="Cambria"/>
              </a:rPr>
              <a:t>e+f</a:t>
            </a:r>
            <a:r>
              <a:rPr lang="en-US" sz="1200" u="sng" dirty="0">
                <a:latin typeface="Cambria"/>
                <a:cs typeface="Cambria"/>
              </a:rPr>
              <a:t>)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c+d+g</a:t>
            </a:r>
            <a:r>
              <a:rPr lang="en-US" sz="1200" dirty="0">
                <a:latin typeface="Cambria"/>
                <a:cs typeface="Cambria"/>
              </a:rPr>
              <a:t>–</a:t>
            </a:r>
            <a:r>
              <a:rPr lang="en-US" sz="1200" dirty="0" err="1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cxnSp>
        <p:nvCxnSpPr>
          <p:cNvPr id="73" name="Straight Connector 72"/>
          <p:cNvCxnSpPr/>
          <p:nvPr/>
        </p:nvCxnSpPr>
        <p:spPr>
          <a:xfrm rot="5400000">
            <a:off x="3734991" y="2513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810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685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0800000">
            <a:off x="5105400" y="1905000"/>
            <a:ext cx="23622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2377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5220494" y="3009106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6019800" y="2438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g</a:t>
            </a:r>
          </a:p>
        </p:txBody>
      </p:sp>
      <p:cxnSp>
        <p:nvCxnSpPr>
          <p:cNvPr id="60" name="Straight Connector 59"/>
          <p:cNvCxnSpPr/>
          <p:nvPr/>
        </p:nvCxnSpPr>
        <p:spPr>
          <a:xfrm rot="10800000" flipV="1">
            <a:off x="5029200" y="26669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0800000">
            <a:off x="5181600" y="1752600"/>
            <a:ext cx="24384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2098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5334000" y="2362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</a:t>
            </a:r>
          </a:p>
        </p:txBody>
      </p:sp>
      <p:cxnSp>
        <p:nvCxnSpPr>
          <p:cNvPr id="102" name="Straight Connector 101"/>
          <p:cNvCxnSpPr/>
          <p:nvPr/>
        </p:nvCxnSpPr>
        <p:spPr>
          <a:xfrm rot="16200000" flipV="1">
            <a:off x="1905000" y="1524000"/>
            <a:ext cx="2209800" cy="14478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10800000">
            <a:off x="2590800" y="2514600"/>
            <a:ext cx="6858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6200000" flipV="1">
            <a:off x="5981700" y="2247900"/>
            <a:ext cx="457200" cy="3810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ot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itle 1"/>
          <p:cNvSpPr txBox="1">
            <a:spLocks/>
          </p:cNvSpPr>
          <p:nvPr/>
        </p:nvSpPr>
        <p:spPr>
          <a:xfrm>
            <a:off x="469900" y="-20796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Differentiated-Product Import, Small Country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791200" y="4038600"/>
            <a:ext cx="21336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But (</a:t>
            </a:r>
            <a:r>
              <a:rPr lang="en-US" sz="1200" dirty="0" err="1">
                <a:latin typeface="Cambria"/>
                <a:cs typeface="Cambria"/>
              </a:rPr>
              <a:t>c+d</a:t>
            </a:r>
            <a:r>
              <a:rPr lang="en-US" sz="1200" dirty="0">
                <a:latin typeface="Cambria"/>
                <a:cs typeface="Cambria"/>
              </a:rPr>
              <a:t>) = (</a:t>
            </a:r>
            <a:r>
              <a:rPr lang="en-US" sz="1200" dirty="0" err="1">
                <a:latin typeface="Cambria"/>
                <a:cs typeface="Cambria"/>
              </a:rPr>
              <a:t>f+h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u="sng" dirty="0">
                <a:latin typeface="Cambria"/>
                <a:cs typeface="Cambria"/>
              </a:rPr>
              <a:t>  (Why?  Trust me.)</a:t>
            </a:r>
          </a:p>
          <a:p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So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f+h+g</a:t>
            </a:r>
            <a:r>
              <a:rPr lang="en-US" sz="1200" dirty="0">
                <a:latin typeface="Cambria"/>
                <a:cs typeface="Cambria"/>
              </a:rPr>
              <a:t>–f)</a:t>
            </a:r>
          </a:p>
          <a:p>
            <a:r>
              <a:rPr lang="en-US" sz="1200" dirty="0">
                <a:latin typeface="Cambria"/>
                <a:cs typeface="Cambria"/>
              </a:rPr>
              <a:t>                              = – (</a:t>
            </a:r>
            <a:r>
              <a:rPr lang="en-US" sz="1200" dirty="0" err="1">
                <a:latin typeface="Cambria"/>
                <a:cs typeface="Cambria"/>
              </a:rPr>
              <a:t>h+g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438400" y="205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latin typeface="Cambria"/>
                <a:cs typeface="Cambria"/>
              </a:rPr>
              <a:t>b</a:t>
            </a:r>
            <a:endParaRPr lang="en-US" sz="1200" dirty="0">
              <a:latin typeface="Cambria"/>
              <a:cs typeface="Cambria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9906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D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990600" y="1905000"/>
                <a:ext cx="409215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1905000"/>
                <a:ext cx="409215" cy="2793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/>
              <p:cNvSpPr/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9215" cy="2808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1295400"/>
                <a:ext cx="715901" cy="276999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505200"/>
                <a:ext cx="1002774" cy="28084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Rectangle 94"/>
              <p:cNvSpPr/>
              <p:nvPr/>
            </p:nvSpPr>
            <p:spPr>
              <a:xfrm>
                <a:off x="3581400" y="3048000"/>
                <a:ext cx="1002774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i="1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5" name="Rectangle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400" y="3048000"/>
                <a:ext cx="1002774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Rectangle 95"/>
              <p:cNvSpPr/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733800"/>
                <a:ext cx="428258" cy="296043"/>
              </a:xfrm>
              <a:prstGeom prst="rect">
                <a:avLst/>
              </a:prstGeom>
              <a:blipFill rotWithShape="0">
                <a:blip r:embed="rId8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/>
              <p:cNvSpPr/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7" name="Rectangle 9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200" y="3733800"/>
                <a:ext cx="437171" cy="296043"/>
              </a:xfrm>
              <a:prstGeom prst="rect">
                <a:avLst/>
              </a:prstGeom>
              <a:blipFill rotWithShape="0">
                <a:blip r:embed="rId9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Rectangle 97"/>
              <p:cNvSpPr/>
              <p:nvPr/>
            </p:nvSpPr>
            <p:spPr>
              <a:xfrm>
                <a:off x="3810000" y="2057400"/>
                <a:ext cx="1299330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8" name="Rectangle 9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057400"/>
                <a:ext cx="1299330" cy="280846"/>
              </a:xfrm>
              <a:prstGeom prst="rect">
                <a:avLst/>
              </a:prstGeom>
              <a:blipFill rotWithShape="0">
                <a:blip r:embed="rId10"/>
                <a:stretch>
                  <a:fillRect t="-95652" r="-7042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Rectangle 98"/>
              <p:cNvSpPr/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9" name="Rectangle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514600"/>
                <a:ext cx="428451" cy="28084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/>
              <p:cNvSpPr/>
              <p:nvPr/>
            </p:nvSpPr>
            <p:spPr>
              <a:xfrm>
                <a:off x="7391400" y="2819400"/>
                <a:ext cx="102201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0" name="Rectangle 9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1400" y="2819400"/>
                <a:ext cx="1022010" cy="27930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3276600"/>
                <a:ext cx="1046632" cy="280846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514600"/>
                <a:ext cx="418128" cy="29604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5" name="TextBox 104"/>
          <p:cNvSpPr txBox="1"/>
          <p:nvPr/>
        </p:nvSpPr>
        <p:spPr>
          <a:xfrm>
            <a:off x="4724400" y="1066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M</a:t>
            </a:r>
          </a:p>
        </p:txBody>
      </p:sp>
      <p:cxnSp>
        <p:nvCxnSpPr>
          <p:cNvPr id="75" name="Straight Connector 74"/>
          <p:cNvCxnSpPr>
            <a:cxnSpLocks/>
          </p:cNvCxnSpPr>
          <p:nvPr/>
        </p:nvCxnSpPr>
        <p:spPr>
          <a:xfrm flipH="1" flipV="1">
            <a:off x="5315948" y="1378803"/>
            <a:ext cx="1999252" cy="2354997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Rectangle 75"/>
              <p:cNvSpPr/>
              <p:nvPr/>
            </p:nvSpPr>
            <p:spPr>
              <a:xfrm>
                <a:off x="7239000" y="3505200"/>
                <a:ext cx="1358770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6" name="Rectangle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9000" y="3505200"/>
                <a:ext cx="1358770" cy="276999"/>
              </a:xfrm>
              <a:prstGeom prst="rect">
                <a:avLst/>
              </a:prstGeom>
              <a:blipFill rotWithShape="0">
                <a:blip r:embed="rId15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/>
              <p:cNvSpPr/>
              <p:nvPr/>
            </p:nvSpPr>
            <p:spPr>
              <a:xfrm>
                <a:off x="228600" y="4800600"/>
                <a:ext cx="1358770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2" name="Rectangle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800600"/>
                <a:ext cx="1358770" cy="276999"/>
              </a:xfrm>
              <a:prstGeom prst="rect">
                <a:avLst/>
              </a:prstGeom>
              <a:blipFill>
                <a:blip r:embed="rId16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6" name="TextBox 105"/>
          <p:cNvSpPr txBox="1"/>
          <p:nvPr/>
        </p:nvSpPr>
        <p:spPr>
          <a:xfrm>
            <a:off x="609599" y="4953000"/>
            <a:ext cx="23446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Is “</a:t>
            </a:r>
            <a:r>
              <a:rPr lang="en-US" i="1" dirty="0">
                <a:solidFill>
                  <a:srgbClr val="0070C0"/>
                </a:solidFill>
              </a:rPr>
              <a:t>mutatis mutandis</a:t>
            </a:r>
            <a:r>
              <a:rPr lang="en-US" dirty="0">
                <a:solidFill>
                  <a:srgbClr val="0070C0"/>
                </a:solidFill>
              </a:rPr>
              <a:t>” demand curve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09599" y="4213632"/>
            <a:ext cx="2166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Is “</a:t>
            </a:r>
            <a:r>
              <a:rPr lang="en-US" i="1" dirty="0"/>
              <a:t>ceteris</a:t>
            </a:r>
            <a:r>
              <a:rPr lang="en-US" dirty="0"/>
              <a:t> </a:t>
            </a:r>
            <a:r>
              <a:rPr lang="en-US" i="1" dirty="0"/>
              <a:t>paribus</a:t>
            </a:r>
            <a:r>
              <a:rPr lang="en-US" dirty="0"/>
              <a:t>” demand curve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Rectangle 107"/>
              <p:cNvSpPr/>
              <p:nvPr/>
            </p:nvSpPr>
            <p:spPr>
              <a:xfrm>
                <a:off x="228600" y="4038600"/>
                <a:ext cx="1046632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𝑀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8" name="Rectangle 10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038600"/>
                <a:ext cx="1046632" cy="280846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>
            <a:extLst>
              <a:ext uri="{FF2B5EF4-FFF2-40B4-BE49-F238E27FC236}">
                <a16:creationId xmlns:a16="http://schemas.microsoft.com/office/drawing/2014/main" id="{D91D61F3-7F63-BA4F-8205-4D7BABCACE55}"/>
              </a:ext>
            </a:extLst>
          </p:cNvPr>
          <p:cNvSpPr txBox="1"/>
          <p:nvPr/>
        </p:nvSpPr>
        <p:spPr>
          <a:xfrm>
            <a:off x="2667000" y="2209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591DD01-C51A-7B4F-ACD9-6DA179873901}"/>
              </a:ext>
            </a:extLst>
          </p:cNvPr>
          <p:cNvSpPr txBox="1"/>
          <p:nvPr/>
        </p:nvSpPr>
        <p:spPr>
          <a:xfrm>
            <a:off x="5969000" y="22479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latin typeface="Cambria"/>
                <a:cs typeface="Cambria"/>
              </a:rPr>
              <a:t>h</a:t>
            </a:r>
            <a:endParaRPr lang="en-US" sz="1200" dirty="0">
              <a:latin typeface="Cambria"/>
              <a:cs typeface="Cambria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43D7315-34E6-5541-99A1-94E9889059F4}"/>
              </a:ext>
            </a:extLst>
          </p:cNvPr>
          <p:cNvSpPr txBox="1"/>
          <p:nvPr/>
        </p:nvSpPr>
        <p:spPr>
          <a:xfrm>
            <a:off x="914400" y="55626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4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Imperfect Substitute for Domestic Good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80BF9BA9-68B7-EF39-1097-A46E94ED784A}"/>
              </a:ext>
            </a:extLst>
          </p:cNvPr>
          <p:cNvSpPr/>
          <p:nvPr/>
        </p:nvSpPr>
        <p:spPr>
          <a:xfrm>
            <a:off x="5995352" y="2190747"/>
            <a:ext cx="45719" cy="45719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3E5A97B-8606-C9C5-BE71-66FB78A35014}"/>
              </a:ext>
            </a:extLst>
          </p:cNvPr>
          <p:cNvSpPr/>
          <p:nvPr/>
        </p:nvSpPr>
        <p:spPr>
          <a:xfrm>
            <a:off x="6379529" y="2643199"/>
            <a:ext cx="45719" cy="45719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BDC8B2-BA4C-544B-892A-01148FFA3520}"/>
              </a:ext>
            </a:extLst>
          </p:cNvPr>
          <p:cNvSpPr/>
          <p:nvPr/>
        </p:nvSpPr>
        <p:spPr>
          <a:xfrm>
            <a:off x="5995352" y="2193658"/>
            <a:ext cx="45719" cy="45719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70080C9-BDD3-3AEA-E4E6-604C223D19C0}"/>
              </a:ext>
            </a:extLst>
          </p:cNvPr>
          <p:cNvSpPr/>
          <p:nvPr/>
        </p:nvSpPr>
        <p:spPr>
          <a:xfrm>
            <a:off x="6385307" y="2640106"/>
            <a:ext cx="45719" cy="45719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C863E9-EA29-B4D7-756C-4982F8F8B1D4}"/>
              </a:ext>
            </a:extLst>
          </p:cNvPr>
          <p:cNvSpPr txBox="1"/>
          <p:nvPr/>
        </p:nvSpPr>
        <p:spPr>
          <a:xfrm>
            <a:off x="5219173" y="575809"/>
            <a:ext cx="3713225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These 2 pts from 2 demand curves for different </a:t>
            </a:r>
            <a:r>
              <a:rPr lang="en-US" sz="1600" i="1" dirty="0"/>
              <a:t>P</a:t>
            </a:r>
            <a:r>
              <a:rPr lang="en-US" sz="1600" i="1" baseline="30000" dirty="0"/>
              <a:t>D</a:t>
            </a:r>
            <a:r>
              <a:rPr lang="en-US" sz="1600" dirty="0"/>
              <a:t>s can be thought of instead as from a single demand curve along which </a:t>
            </a:r>
            <a:r>
              <a:rPr lang="en-US" sz="1600" i="1" dirty="0"/>
              <a:t>P</a:t>
            </a:r>
            <a:r>
              <a:rPr lang="en-US" sz="1600" i="1" baseline="30000" dirty="0"/>
              <a:t>D</a:t>
            </a:r>
            <a:r>
              <a:rPr lang="en-US" sz="1600" dirty="0"/>
              <a:t> changes in response to </a:t>
            </a:r>
            <a:r>
              <a:rPr lang="en-US" sz="1600" i="1" dirty="0"/>
              <a:t>P</a:t>
            </a:r>
            <a:r>
              <a:rPr lang="en-US" sz="1600" i="1" baseline="30000" dirty="0"/>
              <a:t>M</a:t>
            </a:r>
            <a:r>
              <a:rPr lang="en-US" sz="1600" dirty="0"/>
              <a:t>. </a:t>
            </a:r>
            <a:endParaRPr lang="en-US" sz="1600" baseline="30000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43F01D3-526E-0315-B06D-701CE1958A50}"/>
              </a:ext>
            </a:extLst>
          </p:cNvPr>
          <p:cNvCxnSpPr>
            <a:endCxn id="58" idx="0"/>
          </p:cNvCxnSpPr>
          <p:nvPr/>
        </p:nvCxnSpPr>
        <p:spPr>
          <a:xfrm flipH="1">
            <a:off x="6026150" y="1653027"/>
            <a:ext cx="184150" cy="505973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24C8E5B-622A-DADF-2228-E5F8DD222E81}"/>
              </a:ext>
            </a:extLst>
          </p:cNvPr>
          <p:cNvCxnSpPr>
            <a:cxnSpLocks/>
            <a:endCxn id="90" idx="3"/>
          </p:cNvCxnSpPr>
          <p:nvPr/>
        </p:nvCxnSpPr>
        <p:spPr>
          <a:xfrm>
            <a:off x="6224029" y="1645920"/>
            <a:ext cx="176771" cy="930980"/>
          </a:xfrm>
          <a:prstGeom prst="straightConnector1">
            <a:avLst/>
          </a:prstGeom>
          <a:ln w="952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94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82" grpId="0"/>
      <p:bldP spid="106" grpId="0"/>
      <p:bldP spid="107" grpId="0"/>
      <p:bldP spid="108" grpId="0"/>
      <p:bldP spid="10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9A09C-48DC-40CA-7F31-24E7C0CF1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on the Latin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E2209-C6F3-001F-55D3-ECB8CF858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Ceteris paribus </a:t>
            </a:r>
            <a:r>
              <a:rPr lang="en-US" dirty="0"/>
              <a:t>= </a:t>
            </a:r>
          </a:p>
          <a:p>
            <a:pPr lvl="1"/>
            <a:r>
              <a:rPr lang="en-US" dirty="0"/>
              <a:t>“other things being equal”</a:t>
            </a:r>
          </a:p>
          <a:p>
            <a:pPr lvl="1"/>
            <a:r>
              <a:rPr lang="en-US" dirty="0"/>
              <a:t>or here:  “other prices being held constant”</a:t>
            </a:r>
          </a:p>
          <a:p>
            <a:r>
              <a:rPr lang="en-US" i="1" dirty="0"/>
              <a:t>Mutatis mutandis </a:t>
            </a:r>
            <a:r>
              <a:rPr lang="en-US" dirty="0"/>
              <a:t>= </a:t>
            </a:r>
          </a:p>
          <a:p>
            <a:pPr lvl="1"/>
            <a:r>
              <a:rPr lang="en-US" dirty="0"/>
              <a:t>“with things changed that should be changed”</a:t>
            </a:r>
          </a:p>
          <a:p>
            <a:pPr lvl="1"/>
            <a:r>
              <a:rPr lang="en-US" dirty="0"/>
              <a:t>or here:  “other prices changing in response”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9E4854-1727-55F2-3A16-81F2A5146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531F5F-B80E-D135-0A42-2C718384C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769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4432-E8F7-B042-8B41-522EE344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Differentiated-Product Import, Small Country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2D8F6-84DF-384E-8F50-67A1C05C9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Bottom line:</a:t>
            </a:r>
          </a:p>
          <a:p>
            <a:pPr lvl="1"/>
            <a:r>
              <a:rPr lang="en-US" dirty="0"/>
              <a:t>You can correctly analyze a tariff on a differentiated import if you</a:t>
            </a:r>
          </a:p>
          <a:p>
            <a:pPr lvl="2"/>
            <a:r>
              <a:rPr lang="en-US" dirty="0"/>
              <a:t>Use just the market for it</a:t>
            </a:r>
          </a:p>
          <a:p>
            <a:pPr lvl="2"/>
            <a:r>
              <a:rPr lang="en-US" dirty="0"/>
              <a:t>With “</a:t>
            </a:r>
            <a:r>
              <a:rPr lang="en-US" i="1" dirty="0"/>
              <a:t>mutatis mutandis</a:t>
            </a:r>
            <a:r>
              <a:rPr lang="en-US" dirty="0"/>
              <a:t>” import demand curve</a:t>
            </a:r>
          </a:p>
          <a:p>
            <a:pPr lvl="3"/>
            <a:r>
              <a:rPr lang="en-US" dirty="0"/>
              <a:t>That is, one that does </a:t>
            </a:r>
            <a:r>
              <a:rPr lang="en-US" u="sng" dirty="0"/>
              <a:t>not</a:t>
            </a:r>
            <a:r>
              <a:rPr lang="en-US" dirty="0"/>
              <a:t> hold the domestic price constant</a:t>
            </a:r>
          </a:p>
          <a:p>
            <a:pPr lvl="3"/>
            <a:r>
              <a:rPr lang="en-US" dirty="0"/>
              <a:t>But rather allows that price to change in response to the change in price of import</a:t>
            </a:r>
          </a:p>
          <a:p>
            <a:pPr lvl="2"/>
            <a:r>
              <a:rPr lang="en-US" dirty="0"/>
              <a:t>This will </a:t>
            </a:r>
            <a:r>
              <a:rPr lang="en-US" u="sng" dirty="0"/>
              <a:t>not</a:t>
            </a:r>
            <a:r>
              <a:rPr lang="en-US" dirty="0"/>
              <a:t>, however, tell you what happens to</a:t>
            </a:r>
          </a:p>
          <a:p>
            <a:pPr lvl="3"/>
            <a:r>
              <a:rPr lang="en-US" dirty="0"/>
              <a:t>Price and quantities of the domestic good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F2FD4-2FDF-3943-8BB3-543331F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98686-244D-044E-803D-7750AE5A8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45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4432-E8F7-B042-8B41-522EE344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Differentiated-Product Import, Small Country</a:t>
            </a:r>
            <a:br>
              <a:rPr lang="en-US" sz="3200" dirty="0"/>
            </a:br>
            <a:endParaRPr lang="en-US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12D8F6-84DF-384E-8F50-67A1C05C9E6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What is needed to fully analyze a tariff on a differentiated product</a:t>
                </a:r>
              </a:p>
              <a:p>
                <a:pPr lvl="1"/>
                <a:r>
                  <a:rPr lang="en-US" dirty="0"/>
                  <a:t>“Cross elasticity of demand”</a:t>
                </a:r>
              </a:p>
              <a:p>
                <a:pPr lvl="2"/>
                <a:r>
                  <a:rPr lang="en-US" dirty="0"/>
                  <a:t>The elasticity of demand for the domestic good with respect to the price of the import:</a:t>
                </a:r>
              </a:p>
              <a:p>
                <a:pPr marL="1371600" lvl="3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𝑀𝐷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</m:den>
                        </m:f>
                      </m:num>
                      <m:den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</m:den>
                        </m:f>
                      </m:den>
                    </m:f>
                  </m:oMath>
                </a14:m>
                <a:r>
                  <a:rPr lang="en-US" dirty="0">
                    <a:effectLst/>
                  </a:rPr>
                  <a:t> </a:t>
                </a:r>
                <a:endParaRPr lang="en-US" dirty="0"/>
              </a:p>
              <a:p>
                <a:pPr lvl="2"/>
                <a:r>
                  <a:rPr lang="en-US" dirty="0"/>
                  <a:t>The elasticity of demand for the import with respect to the price of the domestic good:</a:t>
                </a:r>
              </a:p>
              <a:p>
                <a:pPr marL="1371600" lvl="3" indent="0">
                  <a:buNone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𝐷𝑀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𝑄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𝑀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</m:den>
                        </m:f>
                      </m:num>
                      <m:den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p>
                            </m:sSup>
                          </m:den>
                        </m:f>
                      </m:den>
                    </m:f>
                  </m:oMath>
                </a14:m>
                <a:r>
                  <a:rPr lang="en-US" dirty="0">
                    <a:effectLst/>
                  </a:rPr>
                  <a:t>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212D8F6-84DF-384E-8F50-67A1C05C9E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681" r="-2160" b="-17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F2FD4-2FDF-3943-8BB3-543331F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98686-244D-044E-803D-7750AE5A8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096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C3317-C780-B069-42FC-A93EDBC9D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FD794-83AE-3467-834E-1770B8BA0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Quiz: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 quiz this week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F63ADF-967D-3DA5-111F-35DB41CC0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FB25CA-809B-0CE6-2383-24CC66302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A919E57-D1AC-9966-7276-C92BC2344D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248707"/>
              </p:ext>
            </p:extLst>
          </p:nvPr>
        </p:nvGraphicFramePr>
        <p:xfrm>
          <a:off x="2579129" y="2201562"/>
          <a:ext cx="3636320" cy="18859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080">
                  <a:extLst>
                    <a:ext uri="{9D8B030D-6E8A-4147-A177-3AD203B41FA5}">
                      <a16:colId xmlns:a16="http://schemas.microsoft.com/office/drawing/2014/main" val="579141874"/>
                    </a:ext>
                  </a:extLst>
                </a:gridCol>
                <a:gridCol w="909080">
                  <a:extLst>
                    <a:ext uri="{9D8B030D-6E8A-4147-A177-3AD203B41FA5}">
                      <a16:colId xmlns:a16="http://schemas.microsoft.com/office/drawing/2014/main" val="933431881"/>
                    </a:ext>
                  </a:extLst>
                </a:gridCol>
                <a:gridCol w="909080">
                  <a:extLst>
                    <a:ext uri="{9D8B030D-6E8A-4147-A177-3AD203B41FA5}">
                      <a16:colId xmlns:a16="http://schemas.microsoft.com/office/drawing/2014/main" val="1369849548"/>
                    </a:ext>
                  </a:extLst>
                </a:gridCol>
                <a:gridCol w="909080">
                  <a:extLst>
                    <a:ext uri="{9D8B030D-6E8A-4147-A177-3AD203B41FA5}">
                      <a16:colId xmlns:a16="http://schemas.microsoft.com/office/drawing/2014/main" val="3308696892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Q3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Q4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Q5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Q6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253191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6.78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8.03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8.62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7.20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6488527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6.5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6437817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9.5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9.5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0643034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5.5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395478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1.97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1.24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1.21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1.86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93043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7824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4432-E8F7-B042-8B41-522EE344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Differentiated-Product Import, Small Country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2D8F6-84DF-384E-8F50-67A1C05C9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Cross elasticities</a:t>
            </a:r>
          </a:p>
          <a:p>
            <a:pPr lvl="1"/>
            <a:r>
              <a:rPr lang="en-US" sz="2400" dirty="0"/>
              <a:t>These will both be positive if the goods are substitutes</a:t>
            </a:r>
          </a:p>
          <a:p>
            <a:pPr lvl="2"/>
            <a:r>
              <a:rPr lang="en-US" sz="2000" dirty="0"/>
              <a:t>As they will be for differentiated products</a:t>
            </a:r>
          </a:p>
          <a:p>
            <a:pPr lvl="2"/>
            <a:r>
              <a:rPr lang="en-US" sz="2000" dirty="0"/>
              <a:t>Larger cross elasticity means closer substitutes</a:t>
            </a:r>
          </a:p>
          <a:p>
            <a:pPr lvl="1"/>
            <a:r>
              <a:rPr lang="en-US" sz="2400" dirty="0"/>
              <a:t>They would both be negative if the goods were complements, such as different products that are typically used together (e.g., bread and butter, wine and cheese, cars and gasoline)</a:t>
            </a:r>
          </a:p>
          <a:p>
            <a:pPr lvl="1"/>
            <a:r>
              <a:rPr lang="en-US" sz="2400" dirty="0"/>
              <a:t>These are even harder to find out values for than (own) supply and demand elasticities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F2FD4-2FDF-3943-8BB3-543331F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98686-244D-044E-803D-7750AE5A8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201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220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If a country does not produce a good that is identical to something that it imports, does it follow that there would be no interest in levying a tariff on those imports?</a:t>
            </a:r>
          </a:p>
          <a:p>
            <a:r>
              <a:rPr lang="en-US" sz="2800" dirty="0"/>
              <a:t>How would the analysis in Figure 4 differ if the imported good were a complement to the domestic good rather than a substitute? </a:t>
            </a:r>
            <a:endParaRPr lang="en-US" sz="2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6533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How does the effect of a tariff in a small country differ depending on whether the import is identical to the domestic good or it is differentiated?</a:t>
            </a:r>
          </a:p>
          <a:p>
            <a:pPr lvl="0"/>
            <a:r>
              <a:rPr lang="en-US" sz="2400" dirty="0"/>
              <a:t>With an unchanged tariff in the two-country model with imperfect substitutes, what will happen to prices in the two countries if there is a right-ward shift of </a:t>
            </a:r>
          </a:p>
          <a:p>
            <a:pPr lvl="1"/>
            <a:r>
              <a:rPr lang="en-US" sz="2000" dirty="0"/>
              <a:t>Home supply</a:t>
            </a:r>
          </a:p>
          <a:p>
            <a:pPr lvl="1"/>
            <a:r>
              <a:rPr lang="en-US" sz="2000" dirty="0"/>
              <a:t>Home demand</a:t>
            </a:r>
          </a:p>
          <a:p>
            <a:pPr lvl="1"/>
            <a:r>
              <a:rPr lang="en-US" sz="2000" dirty="0"/>
              <a:t>Foreign demand </a:t>
            </a:r>
            <a:endParaRPr lang="en-US" sz="3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32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Large country tariff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Differentiated-Product Import, Small Country </a:t>
            </a:r>
          </a:p>
          <a:p>
            <a:r>
              <a:rPr lang="en-US" dirty="0"/>
              <a:t>Import of Input to Production of Final Good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Tariff on Imports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105BBB-819C-314F-A7AA-6CFF5DA9E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1610975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Traded Final Good Production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2103911" y="1762496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cxnSpLocks/>
            <a:endCxn id="84" idx="0"/>
          </p:cNvCxnSpPr>
          <p:nvPr/>
        </p:nvCxnSpPr>
        <p:spPr>
          <a:xfrm>
            <a:off x="2716508" y="2496532"/>
            <a:ext cx="2795" cy="146586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dirty="0"/>
              <a:t>Traded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500252" y="3640776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0252" y="3640776"/>
                <a:ext cx="719492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067550" y="3714750"/>
                <a:ext cx="944105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7550" y="3714750"/>
                <a:ext cx="944105" cy="2808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49E6065A-3315-804C-9B63-BCEE2CCB92FC}"/>
              </a:ext>
            </a:extLst>
          </p:cNvPr>
          <p:cNvCxnSpPr/>
          <p:nvPr/>
        </p:nvCxnSpPr>
        <p:spPr>
          <a:xfrm rot="10800000" flipV="1">
            <a:off x="1313793" y="2509343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1F9387E-4389-7947-A185-82497364F63B}"/>
              </a:ext>
            </a:extLst>
          </p:cNvPr>
          <p:cNvSpPr txBox="1"/>
          <p:nvPr/>
        </p:nvSpPr>
        <p:spPr>
          <a:xfrm rot="20580920">
            <a:off x="408277" y="4621750"/>
            <a:ext cx="2057400" cy="10156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Note:  In this case the position of DF does not matter, since PF does not change.  Final good may be imported or exported.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F677935-60B0-994B-8AE1-2FD49151F364}"/>
              </a:ext>
            </a:extLst>
          </p:cNvPr>
          <p:cNvSpPr/>
          <p:nvPr/>
        </p:nvSpPr>
        <p:spPr>
          <a:xfrm>
            <a:off x="3048000" y="1524000"/>
            <a:ext cx="10668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1C84FA12-B5B5-6143-9571-C0933D675052}"/>
              </a:ext>
            </a:extLst>
          </p:cNvPr>
          <p:cNvSpPr/>
          <p:nvPr/>
        </p:nvSpPr>
        <p:spPr>
          <a:xfrm>
            <a:off x="6934200" y="3581400"/>
            <a:ext cx="1066800" cy="533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ED91016-5940-F943-9C35-023750596E87}"/>
              </a:ext>
            </a:extLst>
          </p:cNvPr>
          <p:cNvSpPr txBox="1"/>
          <p:nvPr/>
        </p:nvSpPr>
        <p:spPr>
          <a:xfrm>
            <a:off x="5943600" y="1447800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Supply of final good and demand for input both depend on </a:t>
            </a:r>
            <a:r>
              <a:rPr lang="en-US" u="sng" dirty="0">
                <a:solidFill>
                  <a:srgbClr val="FF0000"/>
                </a:solidFill>
              </a:rPr>
              <a:t>both</a:t>
            </a:r>
            <a:r>
              <a:rPr lang="en-US" dirty="0">
                <a:solidFill>
                  <a:srgbClr val="FF0000"/>
                </a:solidFill>
              </a:rPr>
              <a:t> prices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2FF727D-4998-B741-A891-D8E65DDDADC0}"/>
              </a:ext>
            </a:extLst>
          </p:cNvPr>
          <p:cNvCxnSpPr>
            <a:cxnSpLocks/>
            <a:endCxn id="53" idx="6"/>
          </p:cNvCxnSpPr>
          <p:nvPr/>
        </p:nvCxnSpPr>
        <p:spPr>
          <a:xfrm flipH="1">
            <a:off x="4114800" y="1676400"/>
            <a:ext cx="1905000" cy="1143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4909DB4-5EA9-914E-A1FD-E7C97E9525A4}"/>
              </a:ext>
            </a:extLst>
          </p:cNvPr>
          <p:cNvCxnSpPr>
            <a:cxnSpLocks/>
            <a:endCxn id="54" idx="0"/>
          </p:cNvCxnSpPr>
          <p:nvPr/>
        </p:nvCxnSpPr>
        <p:spPr>
          <a:xfrm>
            <a:off x="6934200" y="2057400"/>
            <a:ext cx="533400" cy="1524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3C7684E7-96C5-1D4D-ADB8-D4B3CA71F09D}"/>
              </a:ext>
            </a:extLst>
          </p:cNvPr>
          <p:cNvSpPr txBox="1"/>
          <p:nvPr/>
        </p:nvSpPr>
        <p:spPr>
          <a:xfrm>
            <a:off x="3200400" y="44196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Small country again, and both goods traded, so prices fixed in world market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DA972368-4C7A-4748-9D37-3030BFE5EC2D}"/>
              </a:ext>
            </a:extLst>
          </p:cNvPr>
          <p:cNvCxnSpPr>
            <a:cxnSpLocks/>
          </p:cNvCxnSpPr>
          <p:nvPr/>
        </p:nvCxnSpPr>
        <p:spPr>
          <a:xfrm>
            <a:off x="2971800" y="2514600"/>
            <a:ext cx="762000" cy="1981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99F5927F-652B-C944-A752-390DEBF69516}"/>
              </a:ext>
            </a:extLst>
          </p:cNvPr>
          <p:cNvCxnSpPr>
            <a:cxnSpLocks/>
          </p:cNvCxnSpPr>
          <p:nvPr/>
        </p:nvCxnSpPr>
        <p:spPr>
          <a:xfrm flipH="1">
            <a:off x="3886200" y="2819400"/>
            <a:ext cx="1752600" cy="1676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8493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3" grpId="0" animBg="1"/>
      <p:bldP spid="53" grpId="0" animBg="1"/>
      <p:bldP spid="54" grpId="0" animBg="1"/>
      <p:bldP spid="57" grpId="0"/>
      <p:bldP spid="7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Traded Final Good Production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2103911" y="1762496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cxnSpLocks/>
          </p:cNvCxnSpPr>
          <p:nvPr/>
        </p:nvCxnSpPr>
        <p:spPr>
          <a:xfrm flipV="1">
            <a:off x="2450936" y="2512031"/>
            <a:ext cx="0" cy="1454495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867592" y="2143298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371008" y="2457707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971057" y="2521796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3622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 flipH="1" flipV="1">
            <a:off x="1440880" y="1725968"/>
            <a:ext cx="21336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cxnSpLocks/>
            <a:endCxn id="84" idx="0"/>
          </p:cNvCxnSpPr>
          <p:nvPr/>
        </p:nvCxnSpPr>
        <p:spPr>
          <a:xfrm>
            <a:off x="2716508" y="2496532"/>
            <a:ext cx="2795" cy="146586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dirty="0"/>
              <a:t>Traded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  <a:blipFill rotWithShape="0">
                <a:blip r:embed="rId4"/>
                <a:stretch>
                  <a:fillRect t="-95652" r="-12308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500252" y="3640776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0252" y="3640776"/>
                <a:ext cx="719492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067550" y="3714750"/>
                <a:ext cx="902939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7550" y="3714750"/>
                <a:ext cx="902939" cy="27930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2170386" y="3962400"/>
                <a:ext cx="409406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0386" y="3962400"/>
                <a:ext cx="409406" cy="279307"/>
              </a:xfrm>
              <a:prstGeom prst="rect">
                <a:avLst/>
              </a:prstGeom>
              <a:blipFill>
                <a:blip r:embed="rId12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Rectangle 90"/>
              <p:cNvSpPr/>
              <p:nvPr/>
            </p:nvSpPr>
            <p:spPr>
              <a:xfrm>
                <a:off x="5788269" y="3957271"/>
                <a:ext cx="38779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1" name="Rectangle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8269" y="3957271"/>
                <a:ext cx="387798" cy="27930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A4C75ECC-7AE8-E141-A737-B886129E4D61}"/>
                  </a:ext>
                </a:extLst>
              </p:cNvPr>
              <p:cNvSpPr txBox="1"/>
              <p:nvPr/>
            </p:nvSpPr>
            <p:spPr>
              <a:xfrm>
                <a:off x="5791200" y="4192604"/>
                <a:ext cx="2438400" cy="1388329"/>
              </a:xfrm>
              <a:prstGeom prst="rect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latin typeface="Cambria"/>
                    <a:cs typeface="Cambria"/>
                  </a:rPr>
                  <a:t>Why a?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200" i="1">
                            <a:latin typeface="Cambria Math" charset="0"/>
                          </a:rPr>
                          <m:t>𝑆</m:t>
                        </m:r>
                      </m:e>
                      <m:sup>
                        <m:r>
                          <a:rPr lang="en-US" sz="1200" i="1">
                            <a:latin typeface="Cambria Math" charset="0"/>
                          </a:rPr>
                          <m:t>𝐹</m:t>
                        </m:r>
                      </m:sup>
                    </m:sSup>
                  </m:oMath>
                </a14:m>
                <a:r>
                  <a:rPr lang="en-US" sz="1200" dirty="0">
                    <a:latin typeface="Cambria"/>
                    <a:cs typeface="Cambria"/>
                  </a:rPr>
                  <a:t> shifts up by cost increase.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latin typeface="Cambria"/>
                    <a:cs typeface="Cambria"/>
                  </a:rPr>
                  <a:t>If </a:t>
                </a:r>
                <a:r>
                  <a:rPr lang="en-US" sz="1200" i="1" dirty="0">
                    <a:latin typeface="Cambria"/>
                    <a:cs typeface="Cambria"/>
                  </a:rPr>
                  <a:t>P</a:t>
                </a:r>
                <a:r>
                  <a:rPr lang="en-US" sz="1200" i="1" baseline="30000" dirty="0">
                    <a:latin typeface="Cambria"/>
                    <a:cs typeface="Cambria"/>
                  </a:rPr>
                  <a:t>F </a:t>
                </a:r>
                <a:r>
                  <a:rPr lang="en-US" sz="1200" dirty="0">
                    <a:latin typeface="Cambria"/>
                    <a:cs typeface="Cambria"/>
                  </a:rPr>
                  <a:t>had risen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en-US" sz="12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</m:acc>
                      </m:e>
                      <m:sup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𝐹</m:t>
                        </m:r>
                      </m:sup>
                    </m:sSup>
                  </m:oMath>
                </a14:m>
                <a:r>
                  <a:rPr lang="en-US" sz="1200" dirty="0">
                    <a:latin typeface="Cambria"/>
                    <a:cs typeface="Cambria"/>
                  </a:rPr>
                  <a:t> then suppliers would have been unharmed.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latin typeface="Cambria"/>
                    <a:cs typeface="Cambria"/>
                  </a:rPr>
                  <a:t>Their loss from price </a:t>
                </a:r>
                <a:r>
                  <a:rPr lang="en-US" sz="1200" u="sng" dirty="0">
                    <a:latin typeface="Cambria"/>
                    <a:cs typeface="Cambria"/>
                  </a:rPr>
                  <a:t>not</a:t>
                </a:r>
                <a:r>
                  <a:rPr lang="en-US" sz="1200" dirty="0">
                    <a:latin typeface="Cambria"/>
                    <a:cs typeface="Cambria"/>
                  </a:rPr>
                  <a:t> rising is area a</a:t>
                </a:r>
              </a:p>
            </p:txBody>
          </p:sp>
        </mc:Choice>
        <mc:Fallback xmlns="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A4C75ECC-7AE8-E141-A737-B886129E4D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4192604"/>
                <a:ext cx="2438400" cy="1388329"/>
              </a:xfrm>
              <a:prstGeom prst="rect">
                <a:avLst/>
              </a:prstGeom>
              <a:blipFill>
                <a:blip r:embed="rId18"/>
                <a:stretch>
                  <a:fillRect b="-1786"/>
                </a:stretch>
              </a:blip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49E6065A-3315-804C-9B63-BCEE2CCB92FC}"/>
              </a:ext>
            </a:extLst>
          </p:cNvPr>
          <p:cNvCxnSpPr/>
          <p:nvPr/>
        </p:nvCxnSpPr>
        <p:spPr>
          <a:xfrm rot="10800000" flipV="1">
            <a:off x="1313793" y="2509343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304F4CA4-5D67-F046-9728-FC2395583451}"/>
              </a:ext>
            </a:extLst>
          </p:cNvPr>
          <p:cNvCxnSpPr>
            <a:cxnSpLocks/>
          </p:cNvCxnSpPr>
          <p:nvPr/>
        </p:nvCxnSpPr>
        <p:spPr>
          <a:xfrm flipV="1">
            <a:off x="5958326" y="2341179"/>
            <a:ext cx="0" cy="16002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1CCFF7B-5D2B-B140-AA6F-A5BC6C76B3B1}"/>
              </a:ext>
            </a:extLst>
          </p:cNvPr>
          <p:cNvCxnSpPr>
            <a:cxnSpLocks/>
          </p:cNvCxnSpPr>
          <p:nvPr/>
        </p:nvCxnSpPr>
        <p:spPr>
          <a:xfrm flipV="1">
            <a:off x="2717077" y="2093495"/>
            <a:ext cx="0" cy="360021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4C0C82A6-E9FF-A546-AAEF-4DFC6530565F}"/>
              </a:ext>
            </a:extLst>
          </p:cNvPr>
          <p:cNvCxnSpPr>
            <a:cxnSpLocks/>
          </p:cNvCxnSpPr>
          <p:nvPr/>
        </p:nvCxnSpPr>
        <p:spPr>
          <a:xfrm flipH="1">
            <a:off x="1282046" y="2084186"/>
            <a:ext cx="1423447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A3193264-DBAC-0E4A-8197-A5529001F729}"/>
                  </a:ext>
                </a:extLst>
              </p:cNvPr>
              <p:cNvSpPr/>
              <p:nvPr/>
            </p:nvSpPr>
            <p:spPr>
              <a:xfrm>
                <a:off x="985058" y="1974272"/>
                <a:ext cx="399597" cy="2803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acc>
                            <m:accPr>
                              <m:chr m:val="̃"/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</m:acc>
                        </m:e>
                        <m:sup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𝐹</m:t>
                          </m:r>
                        </m:sup>
                      </m:s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A3193264-DBAC-0E4A-8197-A5529001F72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058" y="1974272"/>
                <a:ext cx="399597" cy="280333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D2A1BF64-F9CC-9F4F-80B5-08E610A739F2}"/>
              </a:ext>
            </a:extLst>
          </p:cNvPr>
          <p:cNvSpPr txBox="1"/>
          <p:nvPr/>
        </p:nvSpPr>
        <p:spPr>
          <a:xfrm>
            <a:off x="1765005" y="4354032"/>
            <a:ext cx="3276600" cy="116955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Welfare Effects of Input Tariff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Dom sup’s lose 	       –a = –(</a:t>
            </a:r>
            <a:r>
              <a:rPr lang="en-US" sz="1400" dirty="0" err="1"/>
              <a:t>b+c</a:t>
            </a:r>
            <a:r>
              <a:rPr lang="en-US" sz="14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Dom </a:t>
            </a:r>
            <a:r>
              <a:rPr lang="en-US" sz="1400" dirty="0" err="1"/>
              <a:t>dem’s</a:t>
            </a:r>
            <a:r>
              <a:rPr lang="en-US" sz="1400" dirty="0"/>
              <a:t> unhurt		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Dom gov’t		+b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Dom </a:t>
            </a:r>
            <a:r>
              <a:rPr lang="en-US" sz="1400" dirty="0" err="1"/>
              <a:t>cty</a:t>
            </a:r>
            <a:r>
              <a:rPr lang="en-US" sz="1400" dirty="0"/>
              <a:t>		–c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9474672-4EF7-B84C-95FF-91209D7B6F54}"/>
              </a:ext>
            </a:extLst>
          </p:cNvPr>
          <p:cNvCxnSpPr>
            <a:cxnSpLocks/>
          </p:cNvCxnSpPr>
          <p:nvPr/>
        </p:nvCxnSpPr>
        <p:spPr>
          <a:xfrm flipH="1">
            <a:off x="2163170" y="5252115"/>
            <a:ext cx="2743200" cy="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A3C622A6-BCB2-F146-AD93-D93197A5386A}"/>
              </a:ext>
            </a:extLst>
          </p:cNvPr>
          <p:cNvSpPr/>
          <p:nvPr/>
        </p:nvSpPr>
        <p:spPr>
          <a:xfrm>
            <a:off x="3953301" y="4608394"/>
            <a:ext cx="1233714" cy="246743"/>
          </a:xfrm>
          <a:prstGeom prst="ellipse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216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  <p:bldP spid="67" grpId="0"/>
      <p:bldP spid="56" grpId="0"/>
      <p:bldP spid="68" grpId="0"/>
      <p:bldP spid="72" grpId="0"/>
      <p:bldP spid="80" grpId="0"/>
      <p:bldP spid="91" grpId="0"/>
      <p:bldP spid="82" grpId="0" animBg="1"/>
      <p:bldP spid="98" grpId="0"/>
      <p:bldP spid="3" grpId="0" animBg="1"/>
      <p:bldP spid="2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Production of </a:t>
            </a:r>
            <a:r>
              <a:rPr lang="en-US" u="sng" dirty="0">
                <a:latin typeface="Cambria"/>
                <a:cs typeface="Cambria"/>
              </a:rPr>
              <a:t>Non</a:t>
            </a:r>
            <a:r>
              <a:rPr lang="en-US" dirty="0">
                <a:latin typeface="Cambria"/>
                <a:cs typeface="Cambria"/>
              </a:rPr>
              <a:t>-traded Final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676400" y="19050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4478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058194" y="3275806"/>
            <a:ext cx="13716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26DF4651-D439-B448-A0E9-9FAF2720CD64}"/>
                  </a:ext>
                </a:extLst>
              </p:cNvPr>
              <p:cNvSpPr/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26DF4651-D439-B448-A0E9-9FAF2720CD6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itle 1">
            <a:extLst>
              <a:ext uri="{FF2B5EF4-FFF2-40B4-BE49-F238E27FC236}">
                <a16:creationId xmlns:a16="http://schemas.microsoft.com/office/drawing/2014/main" id="{566AA298-FECF-5B45-8D7E-BCA046439B18}"/>
              </a:ext>
            </a:extLst>
          </p:cNvPr>
          <p:cNvSpPr txBox="1">
            <a:spLocks/>
          </p:cNvSpPr>
          <p:nvPr/>
        </p:nvSpPr>
        <p:spPr>
          <a:xfrm>
            <a:off x="459390" y="-5805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u="sng" dirty="0"/>
              <a:t>Non</a:t>
            </a:r>
            <a:r>
              <a:rPr lang="en-US" sz="3200" dirty="0"/>
              <a:t>-Traded Final Good </a:t>
            </a:r>
          </a:p>
        </p:txBody>
      </p:sp>
    </p:spTree>
    <p:extLst>
      <p:ext uri="{BB962C8B-B14F-4D97-AF65-F5344CB8AC3E}">
        <p14:creationId xmlns:p14="http://schemas.microsoft.com/office/powerpoint/2010/main" val="22010456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Production of </a:t>
            </a:r>
            <a:r>
              <a:rPr lang="en-US" u="sng" dirty="0">
                <a:latin typeface="Cambria"/>
                <a:cs typeface="Cambria"/>
              </a:rPr>
              <a:t>Non</a:t>
            </a:r>
            <a:r>
              <a:rPr lang="en-US" dirty="0">
                <a:latin typeface="Cambria"/>
                <a:cs typeface="Cambria"/>
              </a:rPr>
              <a:t>-traded Final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676400" y="19050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4478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>
            <a:off x="1295400" y="22098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1639094" y="3085306"/>
            <a:ext cx="1752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5376047" y="3161243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6200000" flipV="1">
            <a:off x="5231083" y="1516798"/>
            <a:ext cx="2209800" cy="20574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3622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 flipH="1" flipV="1">
            <a:off x="1371600" y="1676400"/>
            <a:ext cx="21336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058194" y="3275806"/>
            <a:ext cx="13716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-5805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u="sng" dirty="0"/>
              <a:t>Non</a:t>
            </a:r>
            <a:r>
              <a:rPr lang="en-US" sz="3200" dirty="0"/>
              <a:t>-Traded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  <a:blipFill rotWithShape="0">
                <a:blip r:embed="rId4"/>
                <a:stretch>
                  <a:fillRect t="-95652" r="-12308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  <a:blipFill rotWithShape="0">
                <a:blip r:embed="rId12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Rectangle 90"/>
              <p:cNvSpPr/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1" name="Rectangle 9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40D7D11F-6749-6E49-8D03-875F98B6FBD8}"/>
                  </a:ext>
                </a:extLst>
              </p:cNvPr>
              <p:cNvSpPr/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,</m:t>
                          </m:r>
                          <m:r>
                            <m:rPr>
                              <m:nor/>
                            </m:rPr>
                            <a:rPr lang="en-US" sz="1200" i="1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 </m:t>
                          </m:r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40D7D11F-6749-6E49-8D03-875F98B6FB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  <a:blipFill>
                <a:blip r:embed="rId18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3C936701-900F-724B-AFF7-5BA5D0298584}"/>
              </a:ext>
            </a:extLst>
          </p:cNvPr>
          <p:cNvCxnSpPr>
            <a:cxnSpLocks/>
          </p:cNvCxnSpPr>
          <p:nvPr/>
        </p:nvCxnSpPr>
        <p:spPr>
          <a:xfrm flipH="1" flipV="1">
            <a:off x="5688199" y="1406284"/>
            <a:ext cx="1180952" cy="2310789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6174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6" grpId="0"/>
      <p:bldP spid="68" grpId="0"/>
      <p:bldP spid="72" grpId="0"/>
      <p:bldP spid="80" grpId="0"/>
      <p:bldP spid="91" grpId="0"/>
      <p:bldP spid="5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ight Triangle 98">
            <a:extLst>
              <a:ext uri="{FF2B5EF4-FFF2-40B4-BE49-F238E27FC236}">
                <a16:creationId xmlns:a16="http://schemas.microsoft.com/office/drawing/2014/main" id="{1D5FEB8F-9C6D-3344-AA46-91D7464AB3DB}"/>
              </a:ext>
            </a:extLst>
          </p:cNvPr>
          <p:cNvSpPr/>
          <p:nvPr/>
        </p:nvSpPr>
        <p:spPr>
          <a:xfrm>
            <a:off x="6165669" y="2366555"/>
            <a:ext cx="213360" cy="450091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1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38855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62000" y="5486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5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Imported Input to Production of </a:t>
            </a:r>
            <a:r>
              <a:rPr lang="en-US" u="sng" dirty="0">
                <a:latin typeface="Cambria"/>
                <a:cs typeface="Cambria"/>
              </a:rPr>
              <a:t>Non</a:t>
            </a:r>
            <a:r>
              <a:rPr lang="en-US" dirty="0">
                <a:latin typeface="Cambria"/>
                <a:cs typeface="Cambria"/>
              </a:rPr>
              <a:t>-traded Final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764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Cambria"/>
                <a:cs typeface="Cambria"/>
              </a:rPr>
              <a:t>Final Good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676400" y="19050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600200" y="1905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>
            <a:off x="1295400" y="2514600"/>
            <a:ext cx="1447800" cy="4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>
            <a:off x="1295400" y="22098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1639094" y="3085306"/>
            <a:ext cx="1752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6658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9624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334000" y="914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Imported Input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6002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3901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5361743" y="3160577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28193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6200000" flipV="1">
            <a:off x="5231083" y="1516798"/>
            <a:ext cx="2209800" cy="20574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5029200" y="2362200"/>
            <a:ext cx="2438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 flipH="1" flipV="1">
            <a:off x="1371600" y="1676400"/>
            <a:ext cx="2133600" cy="13716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058194" y="3275806"/>
            <a:ext cx="13716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9390" y="-5805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Tariff on Input to Production of </a:t>
            </a:r>
          </a:p>
          <a:p>
            <a:r>
              <a:rPr lang="en-US" sz="3200" u="sng" dirty="0"/>
              <a:t>Non</a:t>
            </a:r>
            <a:r>
              <a:rPr lang="en-US" sz="3200" dirty="0"/>
              <a:t>-Traded Final Good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668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800600" y="1219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057400"/>
                <a:ext cx="400687" cy="2793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362200"/>
                <a:ext cx="400686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i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  <m:r>
                            <a:rPr lang="en-US" sz="1200" i="0">
                              <a:latin typeface="Cambria Math" charset="0"/>
                            </a:rPr>
                            <m:t>=(1+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09800"/>
                <a:ext cx="1188787" cy="280846"/>
              </a:xfrm>
              <a:prstGeom prst="rect">
                <a:avLst/>
              </a:prstGeom>
              <a:blipFill rotWithShape="0">
                <a:blip r:embed="rId4"/>
                <a:stretch>
                  <a:fillRect t="-95652" r="-12308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667000"/>
                <a:ext cx="373179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3581400"/>
                <a:ext cx="719492" cy="27699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/>
              <p:cNvSpPr/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0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6" name="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6400"/>
                <a:ext cx="909801" cy="2808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/>
              <p:cNvSpPr/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68" name="Rectangle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143000"/>
                <a:ext cx="909800" cy="2793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9847" y="3708246"/>
                <a:ext cx="902939" cy="2808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𝐹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4457" y="3261267"/>
                <a:ext cx="902939" cy="27930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667000"/>
                <a:ext cx="418128" cy="29604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3962400"/>
                <a:ext cx="409406" cy="279307"/>
              </a:xfrm>
              <a:prstGeom prst="rect">
                <a:avLst/>
              </a:prstGeom>
              <a:blipFill rotWithShape="0">
                <a:blip r:embed="rId12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962400"/>
                <a:ext cx="409406" cy="280846"/>
              </a:xfrm>
              <a:prstGeom prst="rect">
                <a:avLst/>
              </a:prstGeom>
              <a:blipFill rotWithShape="0">
                <a:blip r:embed="rId13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886200"/>
                <a:ext cx="428259" cy="296043"/>
              </a:xfrm>
              <a:prstGeom prst="rect">
                <a:avLst/>
              </a:prstGeom>
              <a:blipFill rotWithShape="0">
                <a:blip r:embed="rId14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886200"/>
                <a:ext cx="428259" cy="296043"/>
              </a:xfrm>
              <a:prstGeom prst="rect">
                <a:avLst/>
              </a:prstGeom>
              <a:blipFill rotWithShape="0">
                <a:blip r:embed="rId15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Rectangle 91"/>
              <p:cNvSpPr/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962400"/>
                <a:ext cx="391389" cy="280846"/>
              </a:xfrm>
              <a:prstGeom prst="rect">
                <a:avLst/>
              </a:prstGeom>
              <a:blipFill rotWithShape="0">
                <a:blip r:embed="rId17"/>
                <a:stretch>
                  <a:fillRect b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Box 63">
            <a:extLst>
              <a:ext uri="{FF2B5EF4-FFF2-40B4-BE49-F238E27FC236}">
                <a16:creationId xmlns:a16="http://schemas.microsoft.com/office/drawing/2014/main" id="{D0A200E8-0877-784D-9ECB-FC30BD7A5BB4}"/>
              </a:ext>
            </a:extLst>
          </p:cNvPr>
          <p:cNvSpPr txBox="1"/>
          <p:nvPr/>
        </p:nvSpPr>
        <p:spPr>
          <a:xfrm>
            <a:off x="1676400" y="22098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11A9A00-5902-214B-A0F0-BDFC855119EF}"/>
              </a:ext>
            </a:extLst>
          </p:cNvPr>
          <p:cNvSpPr txBox="1"/>
          <p:nvPr/>
        </p:nvSpPr>
        <p:spPr>
          <a:xfrm>
            <a:off x="2320925" y="2286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CACFD26-642F-374A-A97A-C327C01414BB}"/>
              </a:ext>
            </a:extLst>
          </p:cNvPr>
          <p:cNvSpPr txBox="1"/>
          <p:nvPr/>
        </p:nvSpPr>
        <p:spPr>
          <a:xfrm>
            <a:off x="2463800" y="2286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B7C5292-4B7C-C348-81BE-DE6985A01D79}"/>
              </a:ext>
            </a:extLst>
          </p:cNvPr>
          <p:cNvSpPr txBox="1"/>
          <p:nvPr/>
        </p:nvSpPr>
        <p:spPr>
          <a:xfrm>
            <a:off x="1671016" y="193109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0C77A265-5258-294B-814D-3F237D7A1176}"/>
              </a:ext>
            </a:extLst>
          </p:cNvPr>
          <p:cNvSpPr txBox="1"/>
          <p:nvPr/>
        </p:nvSpPr>
        <p:spPr>
          <a:xfrm>
            <a:off x="2387436" y="1909536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008ED2D6-060E-B14E-84DE-D5B84B4B25B5}"/>
              </a:ext>
            </a:extLst>
          </p:cNvPr>
          <p:cNvCxnSpPr>
            <a:cxnSpLocks/>
          </p:cNvCxnSpPr>
          <p:nvPr/>
        </p:nvCxnSpPr>
        <p:spPr>
          <a:xfrm flipV="1">
            <a:off x="2717077" y="1948071"/>
            <a:ext cx="0" cy="490329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16087CE0-7F4A-3144-9056-0B278FFCA553}"/>
              </a:ext>
            </a:extLst>
          </p:cNvPr>
          <p:cNvCxnSpPr>
            <a:cxnSpLocks/>
          </p:cNvCxnSpPr>
          <p:nvPr/>
        </p:nvCxnSpPr>
        <p:spPr>
          <a:xfrm flipH="1">
            <a:off x="1311965" y="1941445"/>
            <a:ext cx="1384852" cy="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1F46CEDC-4463-FB4E-B018-A3B90C08FFD5}"/>
              </a:ext>
            </a:extLst>
          </p:cNvPr>
          <p:cNvSpPr txBox="1"/>
          <p:nvPr/>
        </p:nvSpPr>
        <p:spPr>
          <a:xfrm>
            <a:off x="5464098" y="2458844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f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72C326B-8ADE-FB45-B5CA-78F602581148}"/>
              </a:ext>
            </a:extLst>
          </p:cNvPr>
          <p:cNvSpPr txBox="1"/>
          <p:nvPr/>
        </p:nvSpPr>
        <p:spPr>
          <a:xfrm>
            <a:off x="5974306" y="227110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g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3489F6C-B1B7-6749-9C5E-D661CF5EA537}"/>
              </a:ext>
            </a:extLst>
          </p:cNvPr>
          <p:cNvSpPr txBox="1"/>
          <p:nvPr/>
        </p:nvSpPr>
        <p:spPr>
          <a:xfrm>
            <a:off x="6095784" y="2600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h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5EE03DD-C1B0-2B4D-BE35-B23406B80D7E}"/>
              </a:ext>
            </a:extLst>
          </p:cNvPr>
          <p:cNvSpPr txBox="1"/>
          <p:nvPr/>
        </p:nvSpPr>
        <p:spPr>
          <a:xfrm>
            <a:off x="6110929" y="242098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i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49BDD85F-856A-5049-8443-C23E1EF5912C}"/>
              </a:ext>
            </a:extLst>
          </p:cNvPr>
          <p:cNvSpPr txBox="1"/>
          <p:nvPr/>
        </p:nvSpPr>
        <p:spPr>
          <a:xfrm>
            <a:off x="323273" y="426489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Input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–(</a:t>
            </a:r>
            <a:r>
              <a:rPr lang="en-US" sz="1200" dirty="0" err="1">
                <a:latin typeface="Cambria"/>
                <a:cs typeface="Cambria"/>
              </a:rPr>
              <a:t>d+e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 –(</a:t>
            </a:r>
            <a:r>
              <a:rPr lang="en-US" sz="1200" dirty="0" err="1">
                <a:latin typeface="Cambria"/>
                <a:cs typeface="Cambria"/>
              </a:rPr>
              <a:t>a+b+c</a:t>
            </a:r>
            <a:r>
              <a:rPr lang="en-US" sz="1200" dirty="0">
                <a:latin typeface="Cambria"/>
                <a:cs typeface="Cambria"/>
              </a:rPr>
              <a:t>)  	</a:t>
            </a:r>
          </a:p>
          <a:p>
            <a:r>
              <a:rPr lang="en-US" sz="1200" dirty="0">
                <a:latin typeface="Cambria"/>
                <a:cs typeface="Cambria"/>
              </a:rPr>
              <a:t>Dom gov’t	</a:t>
            </a:r>
            <a:r>
              <a:rPr lang="en-US" sz="1200" u="sng" dirty="0">
                <a:latin typeface="Cambria"/>
                <a:cs typeface="Cambria"/>
              </a:rPr>
              <a:t>         +(</a:t>
            </a:r>
            <a:r>
              <a:rPr lang="en-US" sz="1200" u="sng" dirty="0" err="1">
                <a:latin typeface="Cambria"/>
                <a:cs typeface="Cambria"/>
              </a:rPr>
              <a:t>f+g</a:t>
            </a:r>
            <a:r>
              <a:rPr lang="en-US" sz="1200" u="sng" dirty="0">
                <a:latin typeface="Cambria"/>
                <a:cs typeface="Cambria"/>
              </a:rPr>
              <a:t>)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    –(</a:t>
            </a:r>
            <a:r>
              <a:rPr lang="en-US" sz="1200" dirty="0" err="1">
                <a:latin typeface="Cambria"/>
                <a:cs typeface="Cambria"/>
              </a:rPr>
              <a:t>a+b+c+d+e</a:t>
            </a:r>
            <a:r>
              <a:rPr lang="en-US" sz="1200" dirty="0">
                <a:latin typeface="Cambria"/>
                <a:cs typeface="Cambria"/>
              </a:rPr>
              <a:t>)+(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 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6755FB1-5943-D240-9D3D-BA14C2909F6E}"/>
              </a:ext>
            </a:extLst>
          </p:cNvPr>
          <p:cNvSpPr txBox="1"/>
          <p:nvPr/>
        </p:nvSpPr>
        <p:spPr>
          <a:xfrm>
            <a:off x="2813927" y="4274244"/>
            <a:ext cx="2990745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But (</a:t>
            </a:r>
            <a:r>
              <a:rPr lang="en-US" sz="1200" dirty="0" err="1">
                <a:latin typeface="Cambria"/>
                <a:cs typeface="Cambria"/>
              </a:rPr>
              <a:t>a+d+e</a:t>
            </a:r>
            <a:r>
              <a:rPr lang="en-US" sz="1200" dirty="0">
                <a:latin typeface="Cambria"/>
                <a:cs typeface="Cambria"/>
              </a:rPr>
              <a:t>) = (</a:t>
            </a:r>
            <a:r>
              <a:rPr lang="en-US" sz="1200" dirty="0" err="1">
                <a:latin typeface="Cambria"/>
                <a:cs typeface="Cambria"/>
              </a:rPr>
              <a:t>f+h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= what suppliers would have lost if P</a:t>
            </a:r>
            <a:r>
              <a:rPr lang="en-US" sz="1200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 had not risen</a:t>
            </a:r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So 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–(</a:t>
            </a:r>
            <a:r>
              <a:rPr lang="en-US" sz="1200" dirty="0" err="1">
                <a:latin typeface="Cambria"/>
                <a:cs typeface="Cambria"/>
              </a:rPr>
              <a:t>a+b+c+d+e</a:t>
            </a:r>
            <a:r>
              <a:rPr lang="en-US" sz="1200" dirty="0">
                <a:latin typeface="Cambria"/>
                <a:cs typeface="Cambria"/>
              </a:rPr>
              <a:t>)+(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                              	=–(</a:t>
            </a:r>
            <a:r>
              <a:rPr lang="en-US" sz="1200" dirty="0" err="1">
                <a:latin typeface="Cambria"/>
                <a:cs typeface="Cambria"/>
              </a:rPr>
              <a:t>b+c</a:t>
            </a:r>
            <a:r>
              <a:rPr lang="en-US" sz="1200" dirty="0">
                <a:latin typeface="Cambria"/>
                <a:cs typeface="Cambria"/>
              </a:rPr>
              <a:t>) –(</a:t>
            </a:r>
            <a:r>
              <a:rPr lang="en-US" sz="1200" dirty="0" err="1">
                <a:latin typeface="Cambria"/>
                <a:cs typeface="Cambria"/>
              </a:rPr>
              <a:t>f+h</a:t>
            </a:r>
            <a:r>
              <a:rPr lang="en-US" sz="1200" dirty="0">
                <a:latin typeface="Cambria"/>
                <a:cs typeface="Cambria"/>
              </a:rPr>
              <a:t>) + 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	= –(</a:t>
            </a:r>
            <a:r>
              <a:rPr lang="en-US" sz="1200" dirty="0" err="1">
                <a:latin typeface="Cambria"/>
                <a:cs typeface="Cambria"/>
              </a:rPr>
              <a:t>b+c+h</a:t>
            </a:r>
            <a:r>
              <a:rPr lang="en-US" sz="1200" dirty="0">
                <a:latin typeface="Cambria"/>
                <a:cs typeface="Cambria"/>
              </a:rPr>
              <a:t>)+g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B128027F-83BD-3E4F-9835-0333E89F8BF8}"/>
                  </a:ext>
                </a:extLst>
              </p:cNvPr>
              <p:cNvSpPr txBox="1"/>
              <p:nvPr/>
            </p:nvSpPr>
            <p:spPr>
              <a:xfrm>
                <a:off x="5832764" y="4289585"/>
                <a:ext cx="2757054" cy="1019510"/>
              </a:xfrm>
              <a:prstGeom prst="rect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latin typeface="Cambria"/>
                    <a:cs typeface="Cambria"/>
                  </a:rPr>
                  <a:t>And (</a:t>
                </a:r>
                <a:r>
                  <a:rPr lang="en-US" sz="1200" dirty="0" err="1">
                    <a:latin typeface="Cambria"/>
                    <a:cs typeface="Cambria"/>
                  </a:rPr>
                  <a:t>b+c</a:t>
                </a:r>
                <a:r>
                  <a:rPr lang="en-US" sz="1200" dirty="0">
                    <a:latin typeface="Cambria"/>
                    <a:cs typeface="Cambria"/>
                  </a:rPr>
                  <a:t>) = (g+ </a:t>
                </a:r>
                <a:r>
                  <a:rPr lang="en-US" sz="1200" dirty="0" err="1">
                    <a:latin typeface="Cambria"/>
                    <a:cs typeface="Cambria"/>
                  </a:rPr>
                  <a:t>i</a:t>
                </a:r>
                <a:r>
                  <a:rPr lang="en-US" sz="1200" dirty="0">
                    <a:latin typeface="Cambria"/>
                    <a:cs typeface="Cambria"/>
                  </a:rPr>
                  <a:t>)</a:t>
                </a:r>
              </a:p>
              <a:p>
                <a:r>
                  <a:rPr lang="en-US" sz="1200" dirty="0">
                    <a:latin typeface="Cambria"/>
                    <a:cs typeface="Cambria"/>
                  </a:rPr>
                  <a:t>The extra net loss to the private sector due to price rise from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200" i="1">
                            <a:latin typeface="Cambria Math" charset="0"/>
                          </a:rPr>
                          <m:t>𝑃</m:t>
                        </m:r>
                      </m:e>
                      <m:sub>
                        <m:r>
                          <a:rPr lang="en-US" sz="1200" i="1">
                            <a:latin typeface="Cambria Math" charset="0"/>
                          </a:rPr>
                          <m:t>0</m:t>
                        </m:r>
                      </m:sub>
                      <m:sup>
                        <m:r>
                          <a:rPr lang="en-US" sz="1200" i="1">
                            <a:latin typeface="Cambria Math" charset="0"/>
                          </a:rPr>
                          <m:t>𝐹</m:t>
                        </m:r>
                      </m:sup>
                    </m:sSubSup>
                  </m:oMath>
                </a14:m>
                <a:r>
                  <a:rPr lang="en-US" sz="1200" u="sng" dirty="0">
                    <a:latin typeface="Cambria"/>
                    <a:cs typeface="Cambria"/>
                  </a:rPr>
                  <a:t> to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200" i="1">
                            <a:latin typeface="Cambria Math" charset="0"/>
                          </a:rPr>
                          <m:t>𝑃</m:t>
                        </m:r>
                      </m:e>
                      <m:sub>
                        <m:r>
                          <a:rPr lang="en-US" sz="1200">
                            <a:latin typeface="Cambria Math" charset="0"/>
                          </a:rPr>
                          <m:t>1</m:t>
                        </m:r>
                      </m:sub>
                      <m:sup>
                        <m:r>
                          <a:rPr lang="en-US" sz="1200" i="1">
                            <a:latin typeface="Cambria Math" charset="0"/>
                          </a:rPr>
                          <m:t>𝐹</m:t>
                        </m:r>
                      </m:sup>
                    </m:sSubSup>
                  </m:oMath>
                </a14:m>
                <a:endParaRPr lang="en-US" sz="1200" u="sng" dirty="0">
                  <a:latin typeface="Cambria"/>
                  <a:cs typeface="Cambria"/>
                </a:endParaRPr>
              </a:p>
              <a:p>
                <a:endParaRPr lang="en-US" sz="1200" dirty="0">
                  <a:latin typeface="Cambria"/>
                  <a:cs typeface="Cambria"/>
                </a:endParaRPr>
              </a:p>
              <a:p>
                <a:r>
                  <a:rPr lang="en-US" sz="1200" dirty="0">
                    <a:latin typeface="Cambria"/>
                    <a:cs typeface="Cambria"/>
                  </a:rPr>
                  <a:t>So Dom </a:t>
                </a:r>
                <a:r>
                  <a:rPr lang="en-US" sz="1200" dirty="0" err="1">
                    <a:latin typeface="Cambria"/>
                    <a:cs typeface="Cambria"/>
                  </a:rPr>
                  <a:t>cty</a:t>
                </a:r>
                <a:r>
                  <a:rPr lang="en-US" sz="1200" dirty="0">
                    <a:latin typeface="Cambria"/>
                    <a:cs typeface="Cambria"/>
                  </a:rPr>
                  <a:t>	 – (</a:t>
                </a:r>
                <a:r>
                  <a:rPr lang="en-US" sz="1200" dirty="0" err="1">
                    <a:latin typeface="Cambria"/>
                    <a:cs typeface="Cambria"/>
                  </a:rPr>
                  <a:t>i+h</a:t>
                </a:r>
                <a:r>
                  <a:rPr lang="en-US" sz="1200" dirty="0">
                    <a:latin typeface="Cambria"/>
                    <a:cs typeface="Cambria"/>
                  </a:rPr>
                  <a:t>)</a:t>
                </a:r>
              </a:p>
            </p:txBody>
          </p:sp>
        </mc:Choice>
        <mc:Fallback xmlns="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B128027F-83BD-3E4F-9835-0333E89F8B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2764" y="4289585"/>
                <a:ext cx="2757054" cy="1019510"/>
              </a:xfrm>
              <a:prstGeom prst="rect">
                <a:avLst/>
              </a:prstGeom>
              <a:blipFill>
                <a:blip r:embed="rId18"/>
                <a:stretch>
                  <a:fillRect b="-2410"/>
                </a:stretch>
              </a:blip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5D3D7116-5FF5-7141-8418-975404C18579}"/>
                  </a:ext>
                </a:extLst>
              </p:cNvPr>
              <p:cNvSpPr/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i="1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,</m:t>
                          </m:r>
                          <m:r>
                            <m:rPr>
                              <m:nor/>
                            </m:rPr>
                            <a:rPr lang="en-US" sz="1200" i="1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1200" i="1" baseline="30000" dirty="0">
                              <a:solidFill>
                                <a:srgbClr val="0070C0"/>
                              </a:solidFill>
                              <a:latin typeface="Cambria"/>
                              <a:cs typeface="Cambria"/>
                            </a:rPr>
                            <m:t> </m:t>
                          </m:r>
                          <m:r>
                            <a:rPr lang="en-US" sz="1200" i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solidFill>
                                    <a:srgbClr val="0070C0"/>
                                  </a:solidFill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70C0"/>
                              </a:solidFill>
                              <a:latin typeface="Cambria Math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1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5D3D7116-5FF5-7141-8418-975404C185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7575" y="1367674"/>
                <a:ext cx="1165575" cy="276999"/>
              </a:xfrm>
              <a:prstGeom prst="rect">
                <a:avLst/>
              </a:prstGeom>
              <a:blipFill>
                <a:blip r:embed="rId1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2799ADF4-4FEA-454A-8E60-4644EDE19745}"/>
              </a:ext>
            </a:extLst>
          </p:cNvPr>
          <p:cNvCxnSpPr>
            <a:cxnSpLocks/>
          </p:cNvCxnSpPr>
          <p:nvPr/>
        </p:nvCxnSpPr>
        <p:spPr>
          <a:xfrm flipH="1" flipV="1">
            <a:off x="5688199" y="1406284"/>
            <a:ext cx="1180952" cy="2310789"/>
          </a:xfrm>
          <a:prstGeom prst="line">
            <a:avLst/>
          </a:prstGeom>
          <a:ln w="19050" cap="flat" cmpd="sng" algn="ctr">
            <a:solidFill>
              <a:schemeClr val="accent1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BC32FD20-5B59-044A-A256-0E7FFAD5EE97}"/>
                  </a:ext>
                </a:extLst>
              </p:cNvPr>
              <p:cNvSpPr/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𝐼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BC32FD20-5B59-044A-A256-0E7FFAD5EE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8046" y="3958606"/>
                <a:ext cx="387798" cy="279307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587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96" grpId="0" animBg="1"/>
      <p:bldP spid="97" grpId="0" animBg="1"/>
      <p:bldP spid="98" grpId="0" animBg="1"/>
      <p:bldP spid="100" grpId="0"/>
      <p:bldP spid="10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C3317-C780-B069-42FC-A93EDBC9D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FD794-83AE-3467-834E-1770B8BA0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Next class:  Visit by </a:t>
            </a:r>
            <a:r>
              <a:rPr lang="en-US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Ira Shapiro </a:t>
            </a:r>
          </a:p>
          <a:p>
            <a:pPr lvl="1"/>
            <a:r>
              <a:rPr lang="en-US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General Counsel in the Office of the U.S. Trade Representative during the Clinton administration</a:t>
            </a:r>
          </a:p>
          <a:p>
            <a:pPr lvl="1"/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Slides posted and required</a:t>
            </a:r>
          </a:p>
          <a:p>
            <a:pPr lvl="1"/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Come prepared with questions to ask </a:t>
            </a:r>
            <a:r>
              <a:rPr lang="en-US" dirty="0" err="1">
                <a:solidFill>
                  <a:srgbClr val="444444"/>
                </a:solidFill>
                <a:latin typeface="Arial" panose="020B0604020202020204" pitchFamily="34" charset="0"/>
              </a:rPr>
              <a:t>Mr</a:t>
            </a:r>
            <a:r>
              <a:rPr lang="en-US" dirty="0">
                <a:solidFill>
                  <a:srgbClr val="444444"/>
                </a:solidFill>
                <a:latin typeface="Arial" panose="020B0604020202020204" pitchFamily="34" charset="0"/>
              </a:rPr>
              <a:t> Shapiro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F63ADF-967D-3DA5-111F-35DB41CC0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FB25CA-809B-0CE6-2383-24CC66302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3791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4432-E8F7-B042-8B41-522EE3444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Tariff on Input to Production of </a:t>
            </a:r>
            <a:br>
              <a:rPr lang="en-US" sz="3200" dirty="0"/>
            </a:br>
            <a:r>
              <a:rPr lang="en-US" sz="3200" dirty="0"/>
              <a:t>Traded or Non-Traded Final Good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2D8F6-84DF-384E-8F50-67A1C05C9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 either case, if we don’t need to see the separate effects on domestic suppliers and demanders…</a:t>
            </a:r>
          </a:p>
          <a:p>
            <a:r>
              <a:rPr lang="en-US" sz="2400" dirty="0"/>
              <a:t>The net welfare effect of the tariff can be found from just the import demand curve.</a:t>
            </a:r>
          </a:p>
          <a:p>
            <a:r>
              <a:rPr lang="en-US" sz="2400" dirty="0"/>
              <a:t>BUT:</a:t>
            </a:r>
          </a:p>
          <a:p>
            <a:pPr lvl="1"/>
            <a:r>
              <a:rPr lang="en-US" sz="2000" dirty="0"/>
              <a:t>If the final good’s price will rise with its increase in cost (thus other than the small country traded final good), the import demand curve should be the </a:t>
            </a:r>
            <a:r>
              <a:rPr lang="en-US" sz="2000" i="1" dirty="0"/>
              <a:t>mutatis mutandis </a:t>
            </a:r>
            <a:r>
              <a:rPr lang="en-US" sz="2000" dirty="0"/>
              <a:t>one that takes account of that final good price increase.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BF2FD4-2FDF-3943-8BB3-543331F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F98686-244D-044E-803D-7750AE5A8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9588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6909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What, if anything, does this analysis tell you about the effects of Trump’s tariffs on steel and aluminum?  Aside from producers of the metals themselves, who is hurt and who is helped?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9752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Large country tariff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Differentiated-Product Import, Small Country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Import Input to Production of Final Good </a:t>
            </a:r>
          </a:p>
          <a:p>
            <a:r>
              <a:rPr lang="en-US" dirty="0"/>
              <a:t>Tariff on Imports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C6A6E-E58A-3044-A6DF-0C519CE80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35750855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191" y="2894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4191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000" y="4114156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33400" y="541020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6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on imports from only Country B, 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imperfect substitute for imports from Country C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371600" y="1066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Imports from Country B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524000" y="1981200"/>
            <a:ext cx="2057400" cy="19050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>
            <a:off x="1295400" y="2667000"/>
            <a:ext cx="9906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1524794" y="3428206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00200" y="2743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286000" y="2819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29000" y="4419600"/>
            <a:ext cx="2133600" cy="830997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 on B: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pvt</a:t>
            </a:r>
            <a:r>
              <a:rPr lang="en-US" sz="1200" dirty="0">
                <a:latin typeface="Cambria"/>
                <a:cs typeface="Cambria"/>
              </a:rPr>
              <a:t>	–(</a:t>
            </a:r>
            <a:r>
              <a:rPr lang="en-US" sz="1200" dirty="0" err="1">
                <a:latin typeface="Cambria"/>
                <a:cs typeface="Cambria"/>
              </a:rPr>
              <a:t>a+b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gov’t</a:t>
            </a:r>
            <a:r>
              <a:rPr lang="en-US" sz="1200" dirty="0">
                <a:latin typeface="Cambria"/>
                <a:cs typeface="Cambria"/>
              </a:rPr>
              <a:t>	</a:t>
            </a:r>
            <a:r>
              <a:rPr lang="en-US" sz="1200" u="sng" dirty="0">
                <a:latin typeface="Cambria"/>
                <a:cs typeface="Cambria"/>
              </a:rPr>
              <a:t>   +a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–</a:t>
            </a:r>
            <a:r>
              <a:rPr lang="en-US" sz="1200" dirty="0" err="1">
                <a:latin typeface="Cambria"/>
                <a:cs typeface="Cambria"/>
              </a:rPr>
              <a:t>b</a:t>
            </a:r>
            <a:endParaRPr lang="en-US" sz="1200" dirty="0">
              <a:latin typeface="Cambria"/>
              <a:cs typeface="Cambria"/>
            </a:endParaRPr>
          </a:p>
        </p:txBody>
      </p:sp>
      <p:cxnSp>
        <p:nvCxnSpPr>
          <p:cNvPr id="73" name="Straight Connector 72"/>
          <p:cNvCxnSpPr/>
          <p:nvPr/>
        </p:nvCxnSpPr>
        <p:spPr>
          <a:xfrm rot="5400000">
            <a:off x="3734991" y="28944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41910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105400" y="1066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Imports from Country C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5105400" y="1828800"/>
            <a:ext cx="2209800" cy="2057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5830094" y="3618706"/>
            <a:ext cx="11430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029200" y="3047999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6200000" flipV="1">
            <a:off x="5257800" y="1524000"/>
            <a:ext cx="2209800" cy="20574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209800" y="3657600"/>
            <a:ext cx="10668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0800000" flipV="1">
            <a:off x="1295400" y="3124200"/>
            <a:ext cx="25146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Tariff on One Country but Not Another</a:t>
            </a:r>
          </a:p>
          <a:p>
            <a:r>
              <a:rPr lang="en-US" sz="2400" dirty="0"/>
              <a:t>with foreign countries exporting imperfect substitutes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/>
              <p:cNvSpPr/>
              <p:nvPr/>
            </p:nvSpPr>
            <p:spPr>
              <a:xfrm>
                <a:off x="381000" y="2514600"/>
                <a:ext cx="968983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 smtClean="0">
                              <a:latin typeface="Cambria Math" charset="0"/>
                            </a:rPr>
                            <m:t> </m:t>
                          </m:r>
                          <m:r>
                            <a:rPr lang="en-US" sz="1200" i="0">
                              <a:latin typeface="Cambria Math" charset="0"/>
                            </a:rPr>
                            <m:t>(1+</m:t>
                          </m:r>
                          <m:r>
                            <a:rPr lang="en-US" sz="1200" i="1">
                              <a:latin typeface="Cambria Math" charset="0"/>
                            </a:rPr>
                            <m:t>𝑡</m:t>
                          </m:r>
                          <m:r>
                            <a:rPr lang="en-US" sz="1200" b="0" i="1" baseline="30000" smtClean="0">
                              <a:latin typeface="Cambria Math" charset="0"/>
                            </a:rPr>
                            <m:t>𝐵</m:t>
                          </m:r>
                        </m:e>
                      </m:d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𝐵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2514600"/>
                <a:ext cx="968983" cy="280846"/>
              </a:xfrm>
              <a:prstGeom prst="rect">
                <a:avLst/>
              </a:prstGeom>
              <a:blipFill rotWithShape="0">
                <a:blip r:embed="rId2"/>
                <a:stretch>
                  <a:fillRect t="-95652" r="-12658" b="-15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14400" y="3048000"/>
                <a:ext cx="406265" cy="2808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𝐵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3048000"/>
                <a:ext cx="406265" cy="28084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6934200" y="3962400"/>
                <a:ext cx="1058688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𝑀𝐶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𝐶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𝐵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3962400"/>
                <a:ext cx="1058688" cy="28084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7086600" y="3200400"/>
                <a:ext cx="1089850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𝑀𝐶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𝐶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𝐵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600" y="3200400"/>
                <a:ext cx="1089850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3276600" y="3581400"/>
                <a:ext cx="1076897" cy="3007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𝑀𝐵</m:t>
                          </m:r>
                        </m:sup>
                      </m:sSup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𝐵</m:t>
                              </m:r>
                            </m:sup>
                          </m:sSup>
                          <m:r>
                            <a:rPr lang="en-US" sz="1200" i="0">
                              <a:latin typeface="Cambria Math" charset="0"/>
                            </a:rPr>
                            <m:t>,</m:t>
                          </m:r>
                          <m:sSubSup>
                            <m:sSubSup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200" b="0" i="1" smtClean="0">
                                  <a:latin typeface="Cambria Math" charset="0"/>
                                </a:rPr>
                                <m:t>𝐶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581400"/>
                <a:ext cx="1076897" cy="30078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7467600" y="2895600"/>
                <a:ext cx="403957" cy="2982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𝐶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895600"/>
                <a:ext cx="403957" cy="29828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3733800" y="2971800"/>
                <a:ext cx="403957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𝐵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2971800"/>
                <a:ext cx="403957" cy="29604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648200" y="2895600"/>
                <a:ext cx="398571" cy="2830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𝐶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895600"/>
                <a:ext cx="398571" cy="283091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9FCBE91-B8FC-9848-857E-397EB0A1613F}"/>
              </a:ext>
            </a:extLst>
          </p:cNvPr>
          <p:cNvCxnSpPr>
            <a:cxnSpLocks/>
          </p:cNvCxnSpPr>
          <p:nvPr/>
        </p:nvCxnSpPr>
        <p:spPr>
          <a:xfrm flipV="1">
            <a:off x="6781800" y="3048000"/>
            <a:ext cx="0" cy="1143000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0601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  <p:bldP spid="69" grpId="0" animBg="1"/>
      <p:bldP spid="37" grpId="0"/>
      <p:bldP spid="41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41192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Trump levied large tariffs on exports from China.  </a:t>
            </a:r>
          </a:p>
          <a:p>
            <a:pPr lvl="1"/>
            <a:r>
              <a:rPr lang="en-US" sz="2400" dirty="0"/>
              <a:t>Based on this analysis, what would you expect the effects of those tariffs to be </a:t>
            </a:r>
          </a:p>
          <a:p>
            <a:pPr lvl="2"/>
            <a:r>
              <a:rPr lang="en-US" sz="2000" dirty="0"/>
              <a:t>On the exports of China?</a:t>
            </a:r>
          </a:p>
          <a:p>
            <a:pPr lvl="2"/>
            <a:r>
              <a:rPr lang="en-US" sz="2000" dirty="0"/>
              <a:t>On the exports of other countries? </a:t>
            </a:r>
          </a:p>
          <a:p>
            <a:pPr lvl="1"/>
            <a:r>
              <a:rPr lang="en-US" sz="2400" dirty="0"/>
              <a:t>How would it be different if foreign export supply curves were upward sloping?</a:t>
            </a:r>
          </a:p>
          <a:p>
            <a:pPr lvl="1"/>
            <a:r>
              <a:rPr lang="en-US" sz="2400" dirty="0"/>
              <a:t>How would it be different if imports from other countries were perfect substitutes?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8218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669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Class 10:  Policies and Institutions: National, Other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4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News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35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Large country tariff</a:t>
            </a:r>
          </a:p>
          <a:p>
            <a:r>
              <a:rPr lang="en-US" dirty="0"/>
              <a:t>Differentiated-Product Import, Small Country </a:t>
            </a:r>
          </a:p>
          <a:p>
            <a:r>
              <a:rPr lang="en-US" dirty="0"/>
              <a:t>Imported Input to Production of Final Good </a:t>
            </a:r>
          </a:p>
          <a:p>
            <a:r>
              <a:rPr lang="en-US" dirty="0"/>
              <a:t>Tariff on Import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90BC21-AB59-1943-B699-49A27E4C3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ED2D69-22DA-EC46-ABA2-C2ACB21D99E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300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712931" y="3027354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2007140" y="4323945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86740" y="4247101"/>
            <a:ext cx="1930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435100" y="4628745"/>
            <a:ext cx="6210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1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in a Small Country on a Homogeneous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298700" y="1428345"/>
            <a:ext cx="238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Domestic Market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2616740" y="2266545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854740" y="2266545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2007140" y="3409545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0800000" flipV="1">
            <a:off x="2007140" y="2799945"/>
            <a:ext cx="2856704" cy="1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 flipH="1" flipV="1">
            <a:off x="2159540" y="3866745"/>
            <a:ext cx="914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 flipH="1" flipV="1">
            <a:off x="3531934" y="3865951"/>
            <a:ext cx="914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 flipH="1" flipV="1">
            <a:off x="2236534" y="3561151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2846134" y="3561151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2159540" y="295234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743200" y="3124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581400" y="3124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150140" y="295234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131340" y="1809346"/>
            <a:ext cx="2133600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         +a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gov’t	</a:t>
            </a:r>
            <a:r>
              <a:rPr lang="en-US" sz="1200" u="sng" dirty="0">
                <a:latin typeface="Cambria"/>
                <a:cs typeface="Cambria"/>
              </a:rPr>
              <a:t>            +c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      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endParaRPr lang="en-US" sz="1200" u="sng" dirty="0">
              <a:latin typeface="Cambria"/>
              <a:cs typeface="Cambria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 rot="5400000">
            <a:off x="6655340" y="2571345"/>
            <a:ext cx="1524000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Recall:  Small-Country Tariff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676400" y="16002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 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71600" y="26670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1</a:t>
            </a:r>
            <a:r>
              <a:rPr lang="en-US" sz="1200" dirty="0">
                <a:latin typeface="Cambria"/>
                <a:cs typeface="Cambria"/>
              </a:rPr>
              <a:t>+</a:t>
            </a:r>
            <a:r>
              <a:rPr lang="en-US" sz="1200" i="1" dirty="0">
                <a:latin typeface="Cambria"/>
                <a:cs typeface="Cambria"/>
              </a:rPr>
              <a:t>t</a:t>
            </a:r>
            <a:r>
              <a:rPr lang="en-US" sz="1200" dirty="0">
                <a:latin typeface="Cambria"/>
                <a:cs typeface="Cambria"/>
              </a:rPr>
              <a:t>)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W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676400" y="3276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W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581400" y="18288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S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419600" y="39624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D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438400" y="4343400"/>
                <a:ext cx="39889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4343400"/>
                <a:ext cx="398891" cy="28084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/>
              <p:cNvSpPr/>
              <p:nvPr/>
            </p:nvSpPr>
            <p:spPr>
              <a:xfrm>
                <a:off x="2819400" y="4343400"/>
                <a:ext cx="398891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9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4343400"/>
                <a:ext cx="398891" cy="27930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3429000" y="4343400"/>
                <a:ext cx="41953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9000" y="4343400"/>
                <a:ext cx="419538" cy="27930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3810000" y="4343400"/>
                <a:ext cx="41953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4343400"/>
                <a:ext cx="419537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4648200" y="43434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4343400"/>
                <a:ext cx="428258" cy="296043"/>
              </a:xfrm>
              <a:prstGeom prst="rect">
                <a:avLst/>
              </a:prstGeom>
              <a:blipFill rotWithShape="0">
                <a:blip r:embed="rId6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1470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Large country tariff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Differentiated-Product Import, Small Country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Import Input to Production of Final Good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Tariff on Imports from One Country but Not Another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A69991-E060-2146-93B3-C6393A581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866652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Right Triangle 125"/>
          <p:cNvSpPr/>
          <p:nvPr/>
        </p:nvSpPr>
        <p:spPr>
          <a:xfrm flipV="1">
            <a:off x="6710953" y="2207373"/>
            <a:ext cx="141995" cy="222280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ight Triangle 126"/>
          <p:cNvSpPr/>
          <p:nvPr/>
        </p:nvSpPr>
        <p:spPr>
          <a:xfrm flipH="1" flipV="1">
            <a:off x="5948515" y="2212290"/>
            <a:ext cx="144643" cy="222280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5925574" y="2208981"/>
            <a:ext cx="922792" cy="237605"/>
            <a:chOff x="5925574" y="2208981"/>
            <a:chExt cx="922792" cy="237605"/>
          </a:xfrm>
        </p:grpSpPr>
        <p:sp>
          <p:nvSpPr>
            <p:cNvPr id="121" name="Rectangle 120"/>
            <p:cNvSpPr/>
            <p:nvPr/>
          </p:nvSpPr>
          <p:spPr>
            <a:xfrm>
              <a:off x="6082444" y="2209873"/>
              <a:ext cx="616601" cy="231945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ight Triangle 121"/>
            <p:cNvSpPr/>
            <p:nvPr/>
          </p:nvSpPr>
          <p:spPr>
            <a:xfrm flipV="1">
              <a:off x="6710663" y="2208981"/>
              <a:ext cx="137703" cy="236170"/>
            </a:xfrm>
            <a:prstGeom prst="rtTriangle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ight Triangle 122"/>
            <p:cNvSpPr/>
            <p:nvPr/>
          </p:nvSpPr>
          <p:spPr>
            <a:xfrm flipH="1" flipV="1">
              <a:off x="5925574" y="2212899"/>
              <a:ext cx="157708" cy="233687"/>
            </a:xfrm>
            <a:prstGeom prst="rtTriangle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041190" y="2202568"/>
            <a:ext cx="1816674" cy="231945"/>
            <a:chOff x="5034635" y="2212400"/>
            <a:chExt cx="1816674" cy="231945"/>
          </a:xfrm>
        </p:grpSpPr>
        <p:sp>
          <p:nvSpPr>
            <p:cNvPr id="111" name="Rectangle 110"/>
            <p:cNvSpPr/>
            <p:nvPr/>
          </p:nvSpPr>
          <p:spPr>
            <a:xfrm>
              <a:off x="5034635" y="2212400"/>
              <a:ext cx="1668498" cy="231945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ight Triangle 111"/>
            <p:cNvSpPr/>
            <p:nvPr/>
          </p:nvSpPr>
          <p:spPr>
            <a:xfrm flipV="1">
              <a:off x="6709314" y="2218843"/>
              <a:ext cx="141995" cy="222280"/>
            </a:xfrm>
            <a:prstGeom prst="rtTriangle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3" name="Group 112"/>
          <p:cNvGrpSpPr/>
          <p:nvPr/>
        </p:nvGrpSpPr>
        <p:grpSpPr>
          <a:xfrm flipV="1">
            <a:off x="5033143" y="2209076"/>
            <a:ext cx="1042917" cy="230748"/>
            <a:chOff x="1298575" y="1978025"/>
            <a:chExt cx="1003300" cy="228600"/>
          </a:xfrm>
          <a:effectLst/>
        </p:grpSpPr>
        <p:sp>
          <p:nvSpPr>
            <p:cNvPr id="115" name="Rectangle 114"/>
            <p:cNvSpPr/>
            <p:nvPr/>
          </p:nvSpPr>
          <p:spPr>
            <a:xfrm>
              <a:off x="1298575" y="1978025"/>
              <a:ext cx="857250" cy="228600"/>
            </a:xfrm>
            <a:prstGeom prst="rect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ight Triangle 115"/>
            <p:cNvSpPr/>
            <p:nvPr/>
          </p:nvSpPr>
          <p:spPr>
            <a:xfrm flipV="1">
              <a:off x="2159000" y="1984375"/>
              <a:ext cx="142875" cy="219075"/>
            </a:xfrm>
            <a:prstGeom prst="rtTriangle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304925" y="1984374"/>
            <a:ext cx="1724026" cy="225425"/>
            <a:chOff x="1304925" y="1984374"/>
            <a:chExt cx="1724026" cy="225425"/>
          </a:xfrm>
        </p:grpSpPr>
        <p:sp>
          <p:nvSpPr>
            <p:cNvPr id="85" name="Rectangle 84"/>
            <p:cNvSpPr/>
            <p:nvPr/>
          </p:nvSpPr>
          <p:spPr>
            <a:xfrm flipV="1">
              <a:off x="1304925" y="1984374"/>
              <a:ext cx="1568008" cy="225425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ight Triangle 97"/>
            <p:cNvSpPr/>
            <p:nvPr/>
          </p:nvSpPr>
          <p:spPr>
            <a:xfrm>
              <a:off x="2878741" y="1987505"/>
              <a:ext cx="150210" cy="216032"/>
            </a:xfrm>
            <a:prstGeom prst="rtTriangle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298575" y="1978025"/>
            <a:ext cx="1003300" cy="228600"/>
            <a:chOff x="1298575" y="1978025"/>
            <a:chExt cx="1003300" cy="228600"/>
          </a:xfrm>
          <a:effectLst/>
        </p:grpSpPr>
        <p:sp>
          <p:nvSpPr>
            <p:cNvPr id="19" name="Rectangle 18"/>
            <p:cNvSpPr/>
            <p:nvPr/>
          </p:nvSpPr>
          <p:spPr>
            <a:xfrm>
              <a:off x="1298575" y="1978025"/>
              <a:ext cx="857250" cy="228600"/>
            </a:xfrm>
            <a:prstGeom prst="rect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ight Triangle 19"/>
            <p:cNvSpPr/>
            <p:nvPr/>
          </p:nvSpPr>
          <p:spPr>
            <a:xfrm flipV="1">
              <a:off x="2159000" y="1984375"/>
              <a:ext cx="142875" cy="219075"/>
            </a:xfrm>
            <a:prstGeom prst="rtTriangle">
              <a:avLst/>
            </a:prstGeom>
            <a:pattFill prst="wd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8" name="Right Triangle 107"/>
          <p:cNvSpPr/>
          <p:nvPr/>
        </p:nvSpPr>
        <p:spPr>
          <a:xfrm>
            <a:off x="2881916" y="1984330"/>
            <a:ext cx="150210" cy="216032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ight Triangle 108"/>
          <p:cNvSpPr/>
          <p:nvPr/>
        </p:nvSpPr>
        <p:spPr>
          <a:xfrm flipH="1">
            <a:off x="2159000" y="1993855"/>
            <a:ext cx="145066" cy="216032"/>
          </a:xfrm>
          <a:prstGeom prst="rtTriangle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2305050" y="2219325"/>
            <a:ext cx="568325" cy="219076"/>
          </a:xfrm>
          <a:prstGeom prst="rect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2311604" y="1987653"/>
            <a:ext cx="568325" cy="450850"/>
          </a:xfrm>
          <a:prstGeom prst="rect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1191" y="22086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 flipV="1">
            <a:off x="1295400" y="35052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736600" y="6019800"/>
            <a:ext cx="7607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/>
                <a:cs typeface="Cambria"/>
              </a:rPr>
              <a:t>Figure 2</a:t>
            </a:r>
          </a:p>
          <a:p>
            <a:pPr algn="ctr"/>
            <a:r>
              <a:rPr lang="en-US" dirty="0">
                <a:latin typeface="Cambria"/>
                <a:cs typeface="Cambria"/>
              </a:rPr>
              <a:t>Tariff in a Large Country (“Domestic”) on a Homogeneous Good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828800" y="609600"/>
            <a:ext cx="2197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Domestic Market</a:t>
            </a:r>
          </a:p>
        </p:txBody>
      </p:sp>
      <p:cxnSp>
        <p:nvCxnSpPr>
          <p:cNvPr id="47" name="Straight Connector 46"/>
          <p:cNvCxnSpPr/>
          <p:nvPr/>
        </p:nvCxnSpPr>
        <p:spPr>
          <a:xfrm rot="16200000" flipV="1">
            <a:off x="1905000" y="1447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1143000" y="14478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1295400" y="2209800"/>
            <a:ext cx="6629400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0800000">
            <a:off x="1295400" y="1981200"/>
            <a:ext cx="16002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 flipH="1" flipV="1">
            <a:off x="1512094" y="2853531"/>
            <a:ext cx="1295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 flipH="1" flipV="1">
            <a:off x="2388394" y="2859881"/>
            <a:ext cx="1295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 flipH="1" flipV="1">
            <a:off x="1543844" y="2745581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2115344" y="2742406"/>
            <a:ext cx="15240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00200" y="194627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a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124075" y="19939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b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794000" y="199707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d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435225" y="1946275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c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29000" y="3733800"/>
            <a:ext cx="2133600" cy="2308324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Tariff:</a:t>
            </a:r>
          </a:p>
          <a:p>
            <a:r>
              <a:rPr lang="en-US" sz="1200" dirty="0">
                <a:latin typeface="Cambria"/>
                <a:cs typeface="Cambria"/>
              </a:rPr>
              <a:t>Dom sup’s	        +a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gov’t</a:t>
            </a:r>
            <a:r>
              <a:rPr lang="en-US" sz="1200" dirty="0">
                <a:latin typeface="Cambria"/>
                <a:cs typeface="Cambria"/>
              </a:rPr>
              <a:t>	</a:t>
            </a:r>
            <a:r>
              <a:rPr lang="en-US" sz="1200" u="sng" dirty="0">
                <a:latin typeface="Cambria"/>
                <a:cs typeface="Cambria"/>
              </a:rPr>
              <a:t>         +(</a:t>
            </a:r>
            <a:r>
              <a:rPr lang="en-US" sz="1200" u="sng" dirty="0" err="1">
                <a:latin typeface="Cambria"/>
                <a:cs typeface="Cambria"/>
              </a:rPr>
              <a:t>c+e</a:t>
            </a:r>
            <a:r>
              <a:rPr lang="en-US" sz="1200" u="sng" dirty="0">
                <a:latin typeface="Cambria"/>
                <a:cs typeface="Cambria"/>
              </a:rPr>
              <a:t>)	</a:t>
            </a:r>
          </a:p>
          <a:p>
            <a:r>
              <a:rPr lang="en-US" sz="1200" dirty="0">
                <a:latin typeface="Cambria"/>
                <a:cs typeface="Cambria"/>
              </a:rPr>
              <a:t>Dom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  +</a:t>
            </a:r>
            <a:r>
              <a:rPr lang="en-US" sz="1200" dirty="0" err="1">
                <a:latin typeface="Cambria"/>
                <a:cs typeface="Cambria"/>
              </a:rPr>
              <a:t>e</a:t>
            </a:r>
            <a:r>
              <a:rPr lang="en-US" sz="1200" dirty="0">
                <a:latin typeface="Cambria"/>
                <a:cs typeface="Cambria"/>
              </a:rPr>
              <a:t>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For sup’s	  –(</a:t>
            </a:r>
            <a:r>
              <a:rPr lang="en-US" sz="1200" dirty="0" err="1">
                <a:latin typeface="Cambria"/>
                <a:cs typeface="Cambria"/>
              </a:rPr>
              <a:t>f+g+h+i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For </a:t>
            </a:r>
            <a:r>
              <a:rPr lang="en-US" sz="1200" dirty="0" err="1">
                <a:latin typeface="Cambria"/>
                <a:cs typeface="Cambria"/>
              </a:rPr>
              <a:t>dem’s</a:t>
            </a:r>
            <a:r>
              <a:rPr lang="en-US" sz="1200" dirty="0">
                <a:latin typeface="Cambria"/>
                <a:cs typeface="Cambria"/>
              </a:rPr>
              <a:t>	        +f</a:t>
            </a:r>
          </a:p>
          <a:p>
            <a:r>
              <a:rPr lang="en-US" sz="1200" dirty="0">
                <a:latin typeface="Cambria"/>
                <a:cs typeface="Cambria"/>
              </a:rPr>
              <a:t>For gov’t	</a:t>
            </a:r>
            <a:r>
              <a:rPr lang="en-US" sz="1200" u="sng" dirty="0">
                <a:latin typeface="Cambria"/>
                <a:cs typeface="Cambria"/>
              </a:rPr>
              <a:t>          0	</a:t>
            </a:r>
          </a:p>
          <a:p>
            <a:r>
              <a:rPr lang="en-US" sz="1200" dirty="0">
                <a:latin typeface="Cambria"/>
                <a:cs typeface="Cambria"/>
              </a:rPr>
              <a:t>For </a:t>
            </a:r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	    –(</a:t>
            </a:r>
            <a:r>
              <a:rPr lang="en-US" sz="1200" dirty="0" err="1">
                <a:latin typeface="Cambria"/>
                <a:cs typeface="Cambria"/>
              </a:rPr>
              <a:t>g+h+i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u="sng" dirty="0">
                <a:latin typeface="Cambria"/>
                <a:cs typeface="Cambria"/>
              </a:rPr>
              <a:t>		</a:t>
            </a:r>
            <a:endParaRPr lang="en-US" sz="1200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World	   –(</a:t>
            </a:r>
            <a:r>
              <a:rPr lang="en-US" sz="1200" dirty="0" err="1">
                <a:latin typeface="Cambria"/>
                <a:cs typeface="Cambria"/>
              </a:rPr>
              <a:t>b+d+g+i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cxnSp>
        <p:nvCxnSpPr>
          <p:cNvPr id="71" name="Straight Connector 70"/>
          <p:cNvCxnSpPr/>
          <p:nvPr/>
        </p:nvCxnSpPr>
        <p:spPr>
          <a:xfrm rot="5400000">
            <a:off x="4876800" y="5333999"/>
            <a:ext cx="1524000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3734991" y="2208609"/>
            <a:ext cx="2592387" cy="3969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5029200" y="35052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562600" y="609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/>
                <a:cs typeface="Cambria"/>
              </a:rPr>
              <a:t>Foreign Market</a:t>
            </a:r>
          </a:p>
        </p:txBody>
      </p:sp>
      <p:cxnSp>
        <p:nvCxnSpPr>
          <p:cNvPr id="79" name="Straight Connector 78"/>
          <p:cNvCxnSpPr/>
          <p:nvPr/>
        </p:nvCxnSpPr>
        <p:spPr>
          <a:xfrm rot="16200000" flipV="1">
            <a:off x="4800600" y="1447800"/>
            <a:ext cx="2209800" cy="1447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5400000" flipH="1" flipV="1">
            <a:off x="5791200" y="1524000"/>
            <a:ext cx="2133600" cy="13716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10800000">
            <a:off x="1295400" y="2438400"/>
            <a:ext cx="6590504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rot="5400000" flipH="1" flipV="1">
            <a:off x="6211094" y="2856706"/>
            <a:ext cx="1295400" cy="1588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5400000" flipH="1" flipV="1">
            <a:off x="5447506" y="2857500"/>
            <a:ext cx="1296194" cy="794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 flipH="1" flipV="1">
            <a:off x="6057900" y="2857500"/>
            <a:ext cx="1295400" cy="1588"/>
          </a:xfrm>
          <a:prstGeom prst="line">
            <a:avLst/>
          </a:prstGeom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5401187" y="2186039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f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5917381" y="2110658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g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6629400" y="21336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i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6214807" y="2179484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h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2438400" y="21590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e</a:t>
            </a:r>
          </a:p>
        </p:txBody>
      </p:sp>
      <p:sp>
        <p:nvSpPr>
          <p:cNvPr id="57" name="Title 1"/>
          <p:cNvSpPr txBox="1">
            <a:spLocks/>
          </p:cNvSpPr>
          <p:nvPr/>
        </p:nvSpPr>
        <p:spPr>
          <a:xfrm>
            <a:off x="469900" y="-20796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Recall</a:t>
            </a:r>
            <a:r>
              <a:rPr lang="en-US"/>
              <a:t>:  Large-Country </a:t>
            </a:r>
            <a:r>
              <a:rPr lang="en-US" dirty="0"/>
              <a:t>Tariff</a:t>
            </a:r>
          </a:p>
        </p:txBody>
      </p:sp>
      <p:cxnSp>
        <p:nvCxnSpPr>
          <p:cNvPr id="60" name="Straight Connector 59"/>
          <p:cNvCxnSpPr/>
          <p:nvPr/>
        </p:nvCxnSpPr>
        <p:spPr>
          <a:xfrm flipV="1">
            <a:off x="5927725" y="2212975"/>
            <a:ext cx="0" cy="12954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5927725" y="2441575"/>
            <a:ext cx="0" cy="1066800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2819400" y="990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S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657600" y="3124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D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D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990600" y="838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>
                <a:latin typeface="Cambria"/>
                <a:cs typeface="Cambria"/>
              </a:rPr>
              <a:t>P</a:t>
            </a:r>
            <a:r>
              <a:rPr lang="en-US" sz="1200" i="1" baseline="30000">
                <a:latin typeface="Cambria"/>
                <a:cs typeface="Cambria"/>
              </a:rPr>
              <a:t>D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57200" y="1752600"/>
                <a:ext cx="900503" cy="3247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endChr m:val=""/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>
                                  <a:latin typeface="Cambria Math" charset="0"/>
                                </a:rPr>
                                <m:t>1</m:t>
                              </m:r>
                              <m:r>
                                <a:rPr lang="en-US" sz="1200" i="0">
                                  <a:latin typeface="Cambria Math" charset="0"/>
                                </a:rPr>
                                <m:t>+</m:t>
                              </m:r>
                              <m:r>
                                <a:rPr lang="en-US" sz="1200" i="1">
                                  <a:latin typeface="Cambria Math" charset="0"/>
                                </a:rPr>
                                <m:t>𝑡</m:t>
                              </m:r>
                              <m:r>
                                <a:rPr lang="en-US" sz="1200" i="0">
                                  <a:latin typeface="Cambria Math" charset="0"/>
                                </a:rPr>
                                <m:t>)</m:t>
                              </m:r>
                              <m:r>
                                <a:rPr lang="en-US" sz="1200" i="1">
                                  <a:latin typeface="Cambria Math" charset="0"/>
                                </a:rPr>
                                <m:t>𝑃</m:t>
                              </m:r>
                            </m:e>
                          </m:d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752600"/>
                <a:ext cx="900503" cy="324769"/>
              </a:xfrm>
              <a:prstGeom prst="rect">
                <a:avLst/>
              </a:prstGeom>
              <a:blipFill rotWithShape="0">
                <a:blip r:embed="rId2"/>
                <a:stretch>
                  <a:fillRect l="-18243" t="-75472" b="-1283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914400" y="2362200"/>
                <a:ext cx="439095" cy="280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2362200"/>
                <a:ext cx="439095" cy="2800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914400" y="2057400"/>
                <a:ext cx="439095" cy="280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2057400"/>
                <a:ext cx="439095" cy="2800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5" name="Straight Connector 104"/>
          <p:cNvCxnSpPr/>
          <p:nvPr/>
        </p:nvCxnSpPr>
        <p:spPr>
          <a:xfrm rot="10800000" flipV="1">
            <a:off x="1295400" y="3505200"/>
            <a:ext cx="2856704" cy="1"/>
          </a:xfrm>
          <a:prstGeom prst="line">
            <a:avLst/>
          </a:prstGeom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Rectangle 105"/>
              <p:cNvSpPr/>
              <p:nvPr/>
            </p:nvSpPr>
            <p:spPr>
              <a:xfrm>
                <a:off x="1905000" y="3505200"/>
                <a:ext cx="398891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6" name="Rectangle 10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3505200"/>
                <a:ext cx="398891" cy="28084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Rectangle 106"/>
              <p:cNvSpPr/>
              <p:nvPr/>
            </p:nvSpPr>
            <p:spPr>
              <a:xfrm>
                <a:off x="2209800" y="3505200"/>
                <a:ext cx="398891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07" name="Rectangle 1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3505200"/>
                <a:ext cx="398891" cy="27930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/>
              <p:cNvSpPr/>
              <p:nvPr/>
            </p:nvSpPr>
            <p:spPr>
              <a:xfrm>
                <a:off x="2667000" y="3505200"/>
                <a:ext cx="419538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10" name="Rectangle 10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0" y="3505200"/>
                <a:ext cx="419538" cy="27930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Rectangle 116"/>
              <p:cNvSpPr/>
              <p:nvPr/>
            </p:nvSpPr>
            <p:spPr>
              <a:xfrm>
                <a:off x="2895600" y="3505200"/>
                <a:ext cx="419537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17" name="Rectangle 1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5600" y="3505200"/>
                <a:ext cx="419537" cy="280846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Rectangle 117"/>
              <p:cNvSpPr/>
              <p:nvPr/>
            </p:nvSpPr>
            <p:spPr>
              <a:xfrm>
                <a:off x="3962400" y="3429000"/>
                <a:ext cx="428258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𝐷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18" name="Rectangle 1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429000"/>
                <a:ext cx="428258" cy="296043"/>
              </a:xfrm>
              <a:prstGeom prst="rect">
                <a:avLst/>
              </a:prstGeom>
              <a:blipFill rotWithShape="0">
                <a:blip r:embed="rId9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TextBox 118"/>
          <p:cNvSpPr txBox="1"/>
          <p:nvPr/>
        </p:nvSpPr>
        <p:spPr>
          <a:xfrm>
            <a:off x="7543800" y="990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S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5257800" y="990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D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(</a:t>
            </a:r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  <a:r>
              <a:rPr lang="en-US" sz="1200" dirty="0">
                <a:latin typeface="Cambria"/>
                <a:cs typeface="Cambria"/>
              </a:rPr>
              <a:t>)</a:t>
            </a:r>
            <a:endParaRPr lang="en-US" sz="1200" i="1" baseline="30000" dirty="0">
              <a:latin typeface="Cambria"/>
              <a:cs typeface="Cambria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4724400" y="8382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mbria"/>
                <a:cs typeface="Cambria"/>
              </a:rPr>
              <a:t>P</a:t>
            </a:r>
            <a:r>
              <a:rPr lang="en-US" sz="1200" i="1" baseline="30000" dirty="0">
                <a:latin typeface="Cambria"/>
                <a:cs typeface="Cambria"/>
              </a:rPr>
              <a:t>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Rectangle 124"/>
              <p:cNvSpPr/>
              <p:nvPr/>
            </p:nvSpPr>
            <p:spPr>
              <a:xfrm>
                <a:off x="4648200" y="1905000"/>
                <a:ext cx="439095" cy="280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25" name="Rectangle 1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1905000"/>
                <a:ext cx="439095" cy="28007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Rectangle 127"/>
              <p:cNvSpPr/>
              <p:nvPr/>
            </p:nvSpPr>
            <p:spPr>
              <a:xfrm>
                <a:off x="4648200" y="2438400"/>
                <a:ext cx="439095" cy="280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i="1">
                              <a:latin typeface="Cambria Math" charset="0"/>
                            </a:rPr>
                            <m:t>𝑃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i="1">
                              <a:latin typeface="Cambria Math" charset="0"/>
                            </a:rPr>
                            <m:t>𝑊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28" name="Rectangle 1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438400"/>
                <a:ext cx="439095" cy="280077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Rectangle 128"/>
              <p:cNvSpPr/>
              <p:nvPr/>
            </p:nvSpPr>
            <p:spPr>
              <a:xfrm>
                <a:off x="5715000" y="3505200"/>
                <a:ext cx="411010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i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29" name="Rectangle 1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3505200"/>
                <a:ext cx="411010" cy="280846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Rectangle 129"/>
              <p:cNvSpPr/>
              <p:nvPr/>
            </p:nvSpPr>
            <p:spPr>
              <a:xfrm>
                <a:off x="5943600" y="3505200"/>
                <a:ext cx="411010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𝐷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0" name="Rectangle 1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3505200"/>
                <a:ext cx="411010" cy="279307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Rectangle 130"/>
              <p:cNvSpPr/>
              <p:nvPr/>
            </p:nvSpPr>
            <p:spPr>
              <a:xfrm>
                <a:off x="6477000" y="3505200"/>
                <a:ext cx="390363" cy="279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1" name="Rectangle 1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3505200"/>
                <a:ext cx="390363" cy="279307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/>
              <p:cNvSpPr/>
              <p:nvPr/>
            </p:nvSpPr>
            <p:spPr>
              <a:xfrm>
                <a:off x="6705600" y="3505200"/>
                <a:ext cx="390363" cy="2808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𝑆</m:t>
                          </m:r>
                        </m:e>
                        <m:sub>
                          <m:r>
                            <a:rPr lang="en-US" sz="1200" b="0" i="0" smtClean="0">
                              <a:latin typeface="Cambria Math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2" name="Rectangle 1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3505200"/>
                <a:ext cx="390363" cy="280846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Rectangle 132"/>
              <p:cNvSpPr/>
              <p:nvPr/>
            </p:nvSpPr>
            <p:spPr>
              <a:xfrm>
                <a:off x="7772400" y="3429000"/>
                <a:ext cx="428259" cy="2960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200" b="0" i="1" smtClean="0">
                              <a:latin typeface="Cambria Math" charset="0"/>
                            </a:rPr>
                            <m:t>𝑄</m:t>
                          </m:r>
                        </m:e>
                        <m:sub/>
                        <m:sup>
                          <m:r>
                            <a:rPr lang="en-US" sz="1200" b="0" i="1" smtClean="0">
                              <a:latin typeface="Cambria Math" charset="0"/>
                            </a:rPr>
                            <m:t>𝐹</m:t>
                          </m:r>
                        </m:sup>
                      </m:sSubSup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33" name="Rectangle 1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2400" y="3429000"/>
                <a:ext cx="428259" cy="296043"/>
              </a:xfrm>
              <a:prstGeom prst="rect">
                <a:avLst/>
              </a:prstGeom>
              <a:blipFill rotWithShape="0">
                <a:blip r:embed="rId16"/>
                <a:stretch>
                  <a:fillRect b="-2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7025436-6357-F844-985F-E8A9C371ABAF}"/>
              </a:ext>
            </a:extLst>
          </p:cNvPr>
          <p:cNvSpPr txBox="1"/>
          <p:nvPr/>
        </p:nvSpPr>
        <p:spPr>
          <a:xfrm rot="20000953">
            <a:off x="854516" y="4159628"/>
            <a:ext cx="26713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</a:t>
            </a:r>
            <a:r>
              <a:rPr lang="en-US" sz="2800" u="sng" dirty="0"/>
              <a:t>was</a:t>
            </a:r>
            <a:r>
              <a:rPr lang="en-US" sz="2800" dirty="0"/>
              <a:t> a multi-market analysis</a:t>
            </a:r>
          </a:p>
        </p:txBody>
      </p:sp>
    </p:spTree>
    <p:extLst>
      <p:ext uri="{BB962C8B-B14F-4D97-AF65-F5344CB8AC3E}">
        <p14:creationId xmlns:p14="http://schemas.microsoft.com/office/powerpoint/2010/main" val="276499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 animBg="1"/>
      <p:bldP spid="127" grpId="0" animBg="1"/>
      <p:bldP spid="108" grpId="0" animBg="1"/>
      <p:bldP spid="109" grpId="0" animBg="1"/>
      <p:bldP spid="102" grpId="0" animBg="1"/>
      <p:bldP spid="102" grpId="1" animBg="1"/>
      <p:bldP spid="100" grpId="0" animBg="1"/>
      <p:bldP spid="100" grpId="1" animBg="1"/>
      <p:bldP spid="64" grpId="0"/>
      <p:bldP spid="65" grpId="0"/>
      <p:bldP spid="66" grpId="0"/>
      <p:bldP spid="67" grpId="0"/>
      <p:bldP spid="90" grpId="0"/>
      <p:bldP spid="91" grpId="0"/>
      <p:bldP spid="92" grpId="0"/>
      <p:bldP spid="93" grpId="0"/>
      <p:bldP spid="1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13:  Multi-Market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4734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93957</TotalTime>
  <Words>2373</Words>
  <Application>Microsoft Macintosh PowerPoint</Application>
  <PresentationFormat>On-screen Show (4:3)</PresentationFormat>
  <Paragraphs>551</Paragraphs>
  <Slides>37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Calibri</vt:lpstr>
      <vt:lpstr>Cambria</vt:lpstr>
      <vt:lpstr>Cambria Math</vt:lpstr>
      <vt:lpstr>Default Design</vt:lpstr>
      <vt:lpstr>Class 13  Multi-Market Analysis  by Alan V. Deardorff University of Michigan 2022</vt:lpstr>
      <vt:lpstr>Announcement</vt:lpstr>
      <vt:lpstr>Announcement</vt:lpstr>
      <vt:lpstr>Pause for News</vt:lpstr>
      <vt:lpstr>Outline</vt:lpstr>
      <vt:lpstr>PowerPoint Presentation</vt:lpstr>
      <vt:lpstr>Outline</vt:lpstr>
      <vt:lpstr>PowerPoint Presentation</vt:lpstr>
      <vt:lpstr>Pause for Discussion</vt:lpstr>
      <vt:lpstr>Questions</vt:lpstr>
      <vt:lpstr>PowerPoint Presentation</vt:lpstr>
      <vt:lpstr>Questions</vt:lpstr>
      <vt:lpstr>Outline</vt:lpstr>
      <vt:lpstr>PowerPoint Presentation</vt:lpstr>
      <vt:lpstr>PowerPoint Presentation</vt:lpstr>
      <vt:lpstr>PowerPoint Presentation</vt:lpstr>
      <vt:lpstr>Note on the Latin</vt:lpstr>
      <vt:lpstr>Differentiated-Product Import, Small Country </vt:lpstr>
      <vt:lpstr>Differentiated-Product Import, Small Country </vt:lpstr>
      <vt:lpstr>Differentiated-Product Import, Small Country </vt:lpstr>
      <vt:lpstr>Pause for Discussion</vt:lpstr>
      <vt:lpstr>Questions</vt:lpstr>
      <vt:lpstr>Questions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Tariff on Input to Production of  Traded or Non-Traded Final Good </vt:lpstr>
      <vt:lpstr>Pause for Discussion</vt:lpstr>
      <vt:lpstr>Questions</vt:lpstr>
      <vt:lpstr>Outline</vt:lpstr>
      <vt:lpstr>PowerPoint Presentation</vt:lpstr>
      <vt:lpstr>Pause for Discussion</vt:lpstr>
      <vt:lpstr>Questions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202</cp:revision>
  <cp:lastPrinted>2022-09-28T19:36:08Z</cp:lastPrinted>
  <dcterms:created xsi:type="dcterms:W3CDTF">2011-01-03T19:29:08Z</dcterms:created>
  <dcterms:modified xsi:type="dcterms:W3CDTF">2022-10-23T23:52:38Z</dcterms:modified>
</cp:coreProperties>
</file>